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59" r:id="rId9"/>
    <p:sldId id="267" r:id="rId10"/>
    <p:sldId id="268" r:id="rId11"/>
    <p:sldId id="261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85" r:id="rId21"/>
    <p:sldId id="286" r:id="rId22"/>
    <p:sldId id="287" r:id="rId23"/>
    <p:sldId id="288" r:id="rId24"/>
    <p:sldId id="289" r:id="rId25"/>
    <p:sldId id="290" r:id="rId26"/>
    <p:sldId id="280" r:id="rId27"/>
    <p:sldId id="281" r:id="rId28"/>
    <p:sldId id="291" r:id="rId29"/>
    <p:sldId id="292" r:id="rId30"/>
    <p:sldId id="293" r:id="rId31"/>
    <p:sldId id="282" r:id="rId32"/>
    <p:sldId id="283" r:id="rId33"/>
    <p:sldId id="284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F003B1C-8A3F-465B-8EAD-E39E230BF29F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A776279-9251-4DBD-ACBD-A35DBF489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3B1C-8A3F-465B-8EAD-E39E230BF29F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76279-9251-4DBD-ACBD-A35DBF489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3B1C-8A3F-465B-8EAD-E39E230BF29F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76279-9251-4DBD-ACBD-A35DBF489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F003B1C-8A3F-465B-8EAD-E39E230BF29F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76279-9251-4DBD-ACBD-A35DBF489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F003B1C-8A3F-465B-8EAD-E39E230BF29F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A776279-9251-4DBD-ACBD-A35DBF489B7D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F003B1C-8A3F-465B-8EAD-E39E230BF29F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A776279-9251-4DBD-ACBD-A35DBF489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F003B1C-8A3F-465B-8EAD-E39E230BF29F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A776279-9251-4DBD-ACBD-A35DBF489B7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3B1C-8A3F-465B-8EAD-E39E230BF29F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76279-9251-4DBD-ACBD-A35DBF489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F003B1C-8A3F-465B-8EAD-E39E230BF29F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A776279-9251-4DBD-ACBD-A35DBF489B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F003B1C-8A3F-465B-8EAD-E39E230BF29F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A776279-9251-4DBD-ACBD-A35DBF489B7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F003B1C-8A3F-465B-8EAD-E39E230BF29F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A776279-9251-4DBD-ACBD-A35DBF489B7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F003B1C-8A3F-465B-8EAD-E39E230BF29F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A776279-9251-4DBD-ACBD-A35DBF489B7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"/>
            <a:ext cx="8763000" cy="990599"/>
          </a:xfrm>
        </p:spPr>
        <p:txBody>
          <a:bodyPr/>
          <a:lstStyle/>
          <a:p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295400"/>
            <a:ext cx="8686800" cy="3962400"/>
          </a:xfrm>
        </p:spPr>
        <p:txBody>
          <a:bodyPr>
            <a:noAutofit/>
          </a:bodyPr>
          <a:lstStyle/>
          <a:p>
            <a:pPr algn="just"/>
            <a:r>
              <a:rPr lang="en-US" sz="3200" dirty="0" err="1" smtClean="0">
                <a:latin typeface="Comic Sans MS" pitchFamily="66" charset="0"/>
              </a:rPr>
              <a:t>adalah</a:t>
            </a:r>
            <a:r>
              <a:rPr lang="en-US" sz="3200" dirty="0" smtClean="0">
                <a:latin typeface="Comic Sans MS" pitchFamily="66" charset="0"/>
              </a:rPr>
              <a:t> </a:t>
            </a:r>
            <a:r>
              <a:rPr lang="en-US" sz="3200" dirty="0" err="1" smtClean="0">
                <a:latin typeface="Comic Sans MS" pitchFamily="66" charset="0"/>
              </a:rPr>
              <a:t>disiplin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ilmu</a:t>
            </a:r>
            <a:r>
              <a:rPr lang="en-US" sz="3200" dirty="0" smtClean="0">
                <a:latin typeface="Comic Sans MS" pitchFamily="66" charset="0"/>
              </a:rPr>
              <a:t> yang </a:t>
            </a:r>
            <a:r>
              <a:rPr lang="en-US" sz="3200" dirty="0" err="1" smtClean="0">
                <a:latin typeface="Comic Sans MS" pitchFamily="66" charset="0"/>
              </a:rPr>
              <a:t>mengkaji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secara</a:t>
            </a:r>
            <a:r>
              <a:rPr lang="en-US" sz="3200" dirty="0" smtClean="0">
                <a:latin typeface="Comic Sans MS" pitchFamily="66" charset="0"/>
              </a:rPr>
              <a:t> fundamental, </a:t>
            </a:r>
            <a:r>
              <a:rPr lang="en-US" sz="3200" dirty="0" err="1" smtClean="0">
                <a:latin typeface="Comic Sans MS" pitchFamily="66" charset="0"/>
              </a:rPr>
              <a:t>metodologis</a:t>
            </a:r>
            <a:r>
              <a:rPr lang="en-US" sz="3200" dirty="0" smtClean="0">
                <a:latin typeface="Comic Sans MS" pitchFamily="66" charset="0"/>
              </a:rPr>
              <a:t>, </a:t>
            </a:r>
            <a:r>
              <a:rPr lang="en-US" sz="3200" dirty="0" err="1" smtClean="0">
                <a:latin typeface="Comic Sans MS" pitchFamily="66" charset="0"/>
              </a:rPr>
              <a:t>dan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kritis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segala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aspek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komunikasi</a:t>
            </a:r>
            <a:r>
              <a:rPr lang="en-US" sz="3200" dirty="0" smtClean="0">
                <a:latin typeface="Comic Sans MS" pitchFamily="66" charset="0"/>
              </a:rPr>
              <a:t>, </a:t>
            </a:r>
            <a:r>
              <a:rPr lang="en-US" sz="3200" dirty="0" err="1" smtClean="0">
                <a:latin typeface="Comic Sans MS" pitchFamily="66" charset="0"/>
              </a:rPr>
              <a:t>seperti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teori</a:t>
            </a:r>
            <a:r>
              <a:rPr lang="en-US" sz="3200" dirty="0" smtClean="0">
                <a:latin typeface="Comic Sans MS" pitchFamily="66" charset="0"/>
              </a:rPr>
              <a:t>, </a:t>
            </a:r>
            <a:r>
              <a:rPr lang="en-US" sz="3200" dirty="0" err="1" smtClean="0">
                <a:latin typeface="Comic Sans MS" pitchFamily="66" charset="0"/>
              </a:rPr>
              <a:t>proses</a:t>
            </a:r>
            <a:r>
              <a:rPr lang="en-US" sz="3200" dirty="0" smtClean="0">
                <a:latin typeface="Comic Sans MS" pitchFamily="66" charset="0"/>
              </a:rPr>
              <a:t>, </a:t>
            </a:r>
            <a:r>
              <a:rPr lang="en-US" sz="3200" dirty="0" err="1" smtClean="0">
                <a:latin typeface="Comic Sans MS" pitchFamily="66" charset="0"/>
              </a:rPr>
              <a:t>dan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maknanya</a:t>
            </a:r>
            <a:r>
              <a:rPr lang="en-US" sz="3200" dirty="0" smtClean="0">
                <a:latin typeface="Comic Sans MS" pitchFamily="66" charset="0"/>
              </a:rPr>
              <a:t>. </a:t>
            </a:r>
            <a:endParaRPr lang="en-US" sz="3200" dirty="0" smtClean="0">
              <a:latin typeface="Comic Sans MS" pitchFamily="66" charset="0"/>
            </a:endParaRPr>
          </a:p>
          <a:p>
            <a:pPr algn="just"/>
            <a:r>
              <a:rPr lang="en-US" sz="3200" dirty="0" err="1" smtClean="0">
                <a:latin typeface="Comic Sans MS" pitchFamily="66" charset="0"/>
              </a:rPr>
              <a:t>Bidang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ini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mengkaji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hal-hal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abstrak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seperti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makna</a:t>
            </a:r>
            <a:r>
              <a:rPr lang="en-US" sz="3200" dirty="0" smtClean="0">
                <a:latin typeface="Comic Sans MS" pitchFamily="66" charset="0"/>
              </a:rPr>
              <a:t>, </a:t>
            </a:r>
            <a:r>
              <a:rPr lang="en-US" sz="3200" dirty="0" err="1" smtClean="0">
                <a:latin typeface="Comic Sans MS" pitchFamily="66" charset="0"/>
              </a:rPr>
              <a:t>realitas</a:t>
            </a:r>
            <a:r>
              <a:rPr lang="en-US" sz="3200" dirty="0" smtClean="0">
                <a:latin typeface="Comic Sans MS" pitchFamily="66" charset="0"/>
              </a:rPr>
              <a:t>, </a:t>
            </a:r>
            <a:r>
              <a:rPr lang="en-US" sz="3200" dirty="0" err="1" smtClean="0">
                <a:latin typeface="Comic Sans MS" pitchFamily="66" charset="0"/>
              </a:rPr>
              <a:t>dan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etika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dalam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komunikasi</a:t>
            </a:r>
            <a:r>
              <a:rPr lang="en-US" sz="3200" dirty="0" smtClean="0">
                <a:latin typeface="Comic Sans MS" pitchFamily="66" charset="0"/>
              </a:rPr>
              <a:t>, </a:t>
            </a:r>
            <a:r>
              <a:rPr lang="en-US" sz="3200" dirty="0" err="1" smtClean="0">
                <a:latin typeface="Comic Sans MS" pitchFamily="66" charset="0"/>
              </a:rPr>
              <a:t>serta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menggunakan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pendekatan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filsafat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untuk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mendapatkan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pemahaman</a:t>
            </a:r>
            <a:r>
              <a:rPr lang="en-US" sz="3200" dirty="0" smtClean="0">
                <a:latin typeface="Comic Sans MS" pitchFamily="66" charset="0"/>
              </a:rPr>
              <a:t> yang </a:t>
            </a:r>
            <a:r>
              <a:rPr lang="en-US" sz="3200" dirty="0" err="1" smtClean="0">
                <a:latin typeface="Comic Sans MS" pitchFamily="66" charset="0"/>
              </a:rPr>
              <a:t>mendasar</a:t>
            </a:r>
            <a:r>
              <a:rPr lang="en-US" sz="3200" dirty="0" smtClean="0">
                <a:latin typeface="Comic Sans MS" pitchFamily="66" charset="0"/>
              </a:rPr>
              <a:t>, </a:t>
            </a:r>
            <a:r>
              <a:rPr lang="en-US" sz="3200" dirty="0" err="1" smtClean="0">
                <a:latin typeface="Comic Sans MS" pitchFamily="66" charset="0"/>
              </a:rPr>
              <a:t>utuh</a:t>
            </a:r>
            <a:r>
              <a:rPr lang="en-US" sz="3200" dirty="0" smtClean="0">
                <a:latin typeface="Comic Sans MS" pitchFamily="66" charset="0"/>
              </a:rPr>
              <a:t>, </a:t>
            </a:r>
            <a:r>
              <a:rPr lang="en-US" sz="3200" dirty="0" err="1" smtClean="0">
                <a:latin typeface="Comic Sans MS" pitchFamily="66" charset="0"/>
              </a:rPr>
              <a:t>dan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sistematis</a:t>
            </a:r>
            <a:r>
              <a:rPr lang="en-US" sz="3200" dirty="0" smtClean="0">
                <a:latin typeface="Comic Sans MS" pitchFamily="66" charset="0"/>
              </a:rPr>
              <a:t>. </a:t>
            </a:r>
            <a:endParaRPr lang="en-US" sz="32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/>
            <a:r>
              <a:rPr lang="en-US" b="1" dirty="0" err="1" smtClean="0"/>
              <a:t>Validitas</a:t>
            </a:r>
            <a:r>
              <a:rPr lang="en-US" b="1" dirty="0" smtClean="0"/>
              <a:t> </a:t>
            </a:r>
            <a:r>
              <a:rPr lang="en-US" b="1" dirty="0" err="1" smtClean="0"/>
              <a:t>pengetahuan</a:t>
            </a:r>
            <a:r>
              <a:rPr lang="en-US" b="1" dirty="0" smtClean="0"/>
              <a:t>:</a:t>
            </a:r>
            <a:r>
              <a:rPr lang="en-US" dirty="0" smtClean="0"/>
              <a:t> 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yakin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penge-tahuan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peroleh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ko-munikasi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dian-dalkan</a:t>
            </a:r>
            <a:r>
              <a:rPr lang="en-US" dirty="0" smtClean="0"/>
              <a:t>? 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"/>
            <a:ext cx="8070056" cy="838200"/>
          </a:xfrm>
        </p:spPr>
        <p:txBody>
          <a:bodyPr/>
          <a:lstStyle/>
          <a:p>
            <a:pPr algn="just"/>
            <a:r>
              <a:rPr lang="en-US" dirty="0" err="1" smtClean="0"/>
              <a:t>Aksiologi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914400"/>
            <a:ext cx="8610600" cy="5715000"/>
          </a:xfrm>
        </p:spPr>
        <p:txBody>
          <a:bodyPr/>
          <a:lstStyle/>
          <a:p>
            <a:pPr algn="just"/>
            <a:r>
              <a:rPr lang="en-US" dirty="0" err="1" smtClean="0">
                <a:latin typeface="Comic Sans MS" pitchFamily="66" charset="0"/>
              </a:rPr>
              <a:t>kajian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tentang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nilai-nilai</a:t>
            </a:r>
            <a:r>
              <a:rPr lang="en-US" dirty="0" smtClean="0">
                <a:latin typeface="Comic Sans MS" pitchFamily="66" charset="0"/>
              </a:rPr>
              <a:t> yang </a:t>
            </a:r>
            <a:r>
              <a:rPr lang="en-US" dirty="0" err="1" smtClean="0">
                <a:latin typeface="Comic Sans MS" pitchFamily="66" charset="0"/>
              </a:rPr>
              <a:t>terkandung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dalam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ilmu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komunikasi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mencakup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etika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estetika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dan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nilai-nilai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sosial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politik</a:t>
            </a:r>
            <a:r>
              <a:rPr lang="en-US" dirty="0" smtClean="0">
                <a:latin typeface="Comic Sans MS" pitchFamily="66" charset="0"/>
              </a:rPr>
              <a:t>. </a:t>
            </a:r>
            <a:r>
              <a:rPr lang="en-US" dirty="0" err="1" smtClean="0">
                <a:latin typeface="Comic Sans MS" pitchFamily="66" charset="0"/>
              </a:rPr>
              <a:t>Aksiologi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membahas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bagaimana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nilai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membentuk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proses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komunikasi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cara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kita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membuat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keputusan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etis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dalam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berkomunikasi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dan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bagaimana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nilai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memengaruhi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persepsi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serta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interaksi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sosial</a:t>
            </a:r>
            <a:r>
              <a:rPr lang="en-US" dirty="0" smtClean="0">
                <a:latin typeface="Comic Sans MS" pitchFamily="66" charset="0"/>
              </a:rPr>
              <a:t>. </a:t>
            </a:r>
            <a:r>
              <a:rPr lang="en-US" dirty="0" err="1" smtClean="0">
                <a:latin typeface="Comic Sans MS" pitchFamily="66" charset="0"/>
              </a:rPr>
              <a:t>Cabang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filsafat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ini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juga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mengkaji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manfaat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tujuan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dan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kegunaan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praktis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dari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ilmu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komunikasi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itu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sendiri</a:t>
            </a:r>
            <a:r>
              <a:rPr lang="en-US" dirty="0" smtClean="0">
                <a:latin typeface="Comic Sans MS" pitchFamily="66" charset="0"/>
              </a:rPr>
              <a:t>. 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 smtClean="0"/>
              <a:t>aksiologi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dalam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ilmu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komunikasi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 err="1" smtClean="0">
                <a:latin typeface="Comic Sans MS" pitchFamily="66" charset="0"/>
              </a:rPr>
              <a:t>Nilai</a:t>
            </a:r>
            <a:r>
              <a:rPr lang="en-US" b="1" dirty="0" smtClean="0">
                <a:latin typeface="Comic Sans MS" pitchFamily="66" charset="0"/>
              </a:rPr>
              <a:t> </a:t>
            </a:r>
            <a:r>
              <a:rPr lang="en-US" b="1" dirty="0" err="1" smtClean="0">
                <a:latin typeface="Comic Sans MS" pitchFamily="66" charset="0"/>
              </a:rPr>
              <a:t>dalam</a:t>
            </a:r>
            <a:r>
              <a:rPr lang="en-US" b="1" dirty="0" smtClean="0">
                <a:latin typeface="Comic Sans MS" pitchFamily="66" charset="0"/>
              </a:rPr>
              <a:t> </a:t>
            </a:r>
            <a:r>
              <a:rPr lang="en-US" b="1" dirty="0" err="1" smtClean="0">
                <a:latin typeface="Comic Sans MS" pitchFamily="66" charset="0"/>
              </a:rPr>
              <a:t>komuni-kasi</a:t>
            </a:r>
            <a:r>
              <a:rPr lang="en-US" b="1" dirty="0" smtClean="0">
                <a:latin typeface="Comic Sans MS" pitchFamily="66" charset="0"/>
              </a:rPr>
              <a:t>:</a:t>
            </a:r>
            <a:r>
              <a:rPr lang="en-US" dirty="0" smtClean="0">
                <a:latin typeface="Comic Sans MS" pitchFamily="66" charset="0"/>
              </a:rPr>
              <a:t> </a:t>
            </a:r>
            <a:endParaRPr lang="en-US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en-US" dirty="0" smtClean="0">
                <a:latin typeface="Comic Sans MS" pitchFamily="66" charset="0"/>
              </a:rPr>
              <a:t>	</a:t>
            </a:r>
            <a:r>
              <a:rPr lang="en-US" dirty="0" err="1" smtClean="0">
                <a:latin typeface="Comic Sans MS" pitchFamily="66" charset="0"/>
              </a:rPr>
              <a:t>Bagaimana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nilai-nilai</a:t>
            </a:r>
            <a:r>
              <a:rPr lang="en-US" dirty="0" smtClean="0">
                <a:latin typeface="Comic Sans MS" pitchFamily="66" charset="0"/>
              </a:rPr>
              <a:t> (</a:t>
            </a:r>
            <a:r>
              <a:rPr lang="en-US" dirty="0" err="1" smtClean="0">
                <a:latin typeface="Comic Sans MS" pitchFamily="66" charset="0"/>
              </a:rPr>
              <a:t>seperti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kejujuran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empati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atau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keadilan</a:t>
            </a:r>
            <a:r>
              <a:rPr lang="en-US" dirty="0" smtClean="0">
                <a:latin typeface="Comic Sans MS" pitchFamily="66" charset="0"/>
              </a:rPr>
              <a:t>) </a:t>
            </a:r>
            <a:r>
              <a:rPr lang="en-US" dirty="0" err="1" smtClean="0">
                <a:latin typeface="Comic Sans MS" pitchFamily="66" charset="0"/>
              </a:rPr>
              <a:t>mempengaruhi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cara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kita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berkomunikasi</a:t>
            </a:r>
            <a:r>
              <a:rPr lang="en-US" dirty="0" smtClean="0">
                <a:latin typeface="Comic Sans MS" pitchFamily="66" charset="0"/>
              </a:rPr>
              <a:t>? </a:t>
            </a:r>
            <a:r>
              <a:rPr lang="en-US" dirty="0" err="1" smtClean="0">
                <a:latin typeface="Comic Sans MS" pitchFamily="66" charset="0"/>
              </a:rPr>
              <a:t>Bagaimana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komunikasi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membentuk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nilai-nilai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kita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sebaliknya</a:t>
            </a:r>
            <a:r>
              <a:rPr lang="en-US" dirty="0" smtClean="0">
                <a:latin typeface="Comic Sans MS" pitchFamily="66" charset="0"/>
              </a:rPr>
              <a:t>?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Etika</a:t>
            </a:r>
            <a:r>
              <a:rPr lang="en-US" b="1" dirty="0" smtClean="0"/>
              <a:t> </a:t>
            </a:r>
            <a:r>
              <a:rPr lang="en-US" b="1" dirty="0" err="1" smtClean="0"/>
              <a:t>komunikasi</a:t>
            </a:r>
            <a:r>
              <a:rPr lang="en-US" b="1" dirty="0" smtClean="0"/>
              <a:t>:</a:t>
            </a:r>
            <a:r>
              <a:rPr lang="en-US" dirty="0" smtClean="0"/>
              <a:t> 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>
                <a:latin typeface="Comic Sans MS" pitchFamily="66" charset="0"/>
              </a:rPr>
              <a:t>Apa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yang </a:t>
            </a:r>
            <a:r>
              <a:rPr lang="en-US" dirty="0" err="1" smtClean="0">
                <a:latin typeface="Comic Sans MS" pitchFamily="66" charset="0"/>
              </a:rPr>
              <a:t>dianggap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sebagai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komunikasi</a:t>
            </a:r>
            <a:r>
              <a:rPr lang="en-US" dirty="0" smtClean="0">
                <a:latin typeface="Comic Sans MS" pitchFamily="66" charset="0"/>
              </a:rPr>
              <a:t> yang </a:t>
            </a:r>
            <a:r>
              <a:rPr lang="en-US" dirty="0" err="1" smtClean="0">
                <a:latin typeface="Comic Sans MS" pitchFamily="66" charset="0"/>
              </a:rPr>
              <a:t>etis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tidak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etis</a:t>
            </a:r>
            <a:r>
              <a:rPr lang="en-US" dirty="0" smtClean="0">
                <a:latin typeface="Comic Sans MS" pitchFamily="66" charset="0"/>
              </a:rPr>
              <a:t>? </a:t>
            </a:r>
            <a:endParaRPr lang="en-US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en-US" dirty="0" smtClean="0">
                <a:latin typeface="Comic Sans MS" pitchFamily="66" charset="0"/>
              </a:rPr>
              <a:t>	</a:t>
            </a:r>
            <a:r>
              <a:rPr lang="en-US" dirty="0" err="1" smtClean="0">
                <a:latin typeface="Comic Sans MS" pitchFamily="66" charset="0"/>
              </a:rPr>
              <a:t>Misalnya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etika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persuasif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dalam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iklan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atau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etika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penyebaran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berita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di</a:t>
            </a:r>
            <a:r>
              <a:rPr lang="en-US" dirty="0" smtClean="0">
                <a:latin typeface="Comic Sans MS" pitchFamily="66" charset="0"/>
              </a:rPr>
              <a:t> media </a:t>
            </a:r>
            <a:r>
              <a:rPr lang="en-US" dirty="0" err="1" smtClean="0">
                <a:latin typeface="Comic Sans MS" pitchFamily="66" charset="0"/>
              </a:rPr>
              <a:t>sosial</a:t>
            </a:r>
            <a:r>
              <a:rPr lang="en-US" dirty="0" smtClean="0">
                <a:latin typeface="Comic Sans MS" pitchFamily="66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sz="2800" b="1" dirty="0" err="1" smtClean="0">
                <a:latin typeface="Comic Sans MS" pitchFamily="66" charset="0"/>
              </a:rPr>
              <a:t>Manfaat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b="1" dirty="0" err="1" smtClean="0">
                <a:latin typeface="Comic Sans MS" pitchFamily="66" charset="0"/>
              </a:rPr>
              <a:t>dan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b="1" dirty="0" err="1" smtClean="0">
                <a:latin typeface="Comic Sans MS" pitchFamily="66" charset="0"/>
              </a:rPr>
              <a:t>tujuan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b="1" dirty="0" err="1" smtClean="0">
                <a:latin typeface="Comic Sans MS" pitchFamily="66" charset="0"/>
              </a:rPr>
              <a:t>ilmu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b="1" dirty="0" err="1" smtClean="0">
                <a:latin typeface="Comic Sans MS" pitchFamily="66" charset="0"/>
              </a:rPr>
              <a:t>komunikasi</a:t>
            </a:r>
            <a:r>
              <a:rPr lang="en-US" sz="2800" b="1" dirty="0" smtClean="0">
                <a:latin typeface="Comic Sans MS" pitchFamily="66" charset="0"/>
              </a:rPr>
              <a:t>:</a:t>
            </a:r>
            <a:r>
              <a:rPr lang="en-US" sz="2800" dirty="0" smtClean="0">
                <a:latin typeface="Comic Sans MS" pitchFamily="66" charset="0"/>
              </a:rPr>
              <a:t> </a:t>
            </a:r>
            <a:endParaRPr lang="en-US" sz="2800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en-US" sz="2800" dirty="0" smtClean="0">
                <a:latin typeface="Comic Sans MS" pitchFamily="66" charset="0"/>
              </a:rPr>
              <a:t>	</a:t>
            </a:r>
            <a:r>
              <a:rPr lang="en-US" sz="2800" dirty="0" err="1" smtClean="0">
                <a:latin typeface="Comic Sans MS" pitchFamily="66" charset="0"/>
              </a:rPr>
              <a:t>Untuk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apa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ilmu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komunikasi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dipelajari</a:t>
            </a:r>
            <a:r>
              <a:rPr lang="en-US" sz="2800" dirty="0" smtClean="0">
                <a:latin typeface="Comic Sans MS" pitchFamily="66" charset="0"/>
              </a:rPr>
              <a:t>? </a:t>
            </a:r>
            <a:r>
              <a:rPr lang="en-US" sz="2800" dirty="0" err="1" smtClean="0">
                <a:latin typeface="Comic Sans MS" pitchFamily="66" charset="0"/>
              </a:rPr>
              <a:t>Manfaat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apa</a:t>
            </a:r>
            <a:r>
              <a:rPr lang="en-US" sz="2800" dirty="0" smtClean="0">
                <a:latin typeface="Comic Sans MS" pitchFamily="66" charset="0"/>
              </a:rPr>
              <a:t> yang </a:t>
            </a:r>
            <a:r>
              <a:rPr lang="en-US" sz="2800" dirty="0" err="1" smtClean="0">
                <a:latin typeface="Comic Sans MS" pitchFamily="66" charset="0"/>
              </a:rPr>
              <a:t>bisa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didapatkan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dari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pemahaman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tentang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komunikasi</a:t>
            </a:r>
            <a:r>
              <a:rPr lang="en-US" sz="2800" dirty="0" smtClean="0">
                <a:latin typeface="Comic Sans MS" pitchFamily="66" charset="0"/>
              </a:rPr>
              <a:t>? </a:t>
            </a:r>
            <a:endParaRPr lang="en-US" sz="2800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en-US" sz="2800" dirty="0" smtClean="0">
                <a:latin typeface="Comic Sans MS" pitchFamily="66" charset="0"/>
              </a:rPr>
              <a:t>	</a:t>
            </a:r>
            <a:r>
              <a:rPr lang="en-US" sz="2800" dirty="0" err="1" smtClean="0">
                <a:latin typeface="Comic Sans MS" pitchFamily="66" charset="0"/>
              </a:rPr>
              <a:t>Contohnya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adalah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untuk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membangun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hubungan</a:t>
            </a:r>
            <a:r>
              <a:rPr lang="en-US" sz="2800" dirty="0" smtClean="0">
                <a:latin typeface="Comic Sans MS" pitchFamily="66" charset="0"/>
              </a:rPr>
              <a:t> yang </a:t>
            </a:r>
            <a:r>
              <a:rPr lang="en-US" sz="2800" dirty="0" err="1" smtClean="0">
                <a:latin typeface="Comic Sans MS" pitchFamily="66" charset="0"/>
              </a:rPr>
              <a:t>lebih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baik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atau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untuk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menganalisis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dampak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ko-munikasi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massa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terhadap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opini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publik</a:t>
            </a:r>
            <a:r>
              <a:rPr lang="en-US" sz="2800" dirty="0" smtClean="0">
                <a:latin typeface="Comic Sans MS" pitchFamily="66" charset="0"/>
              </a:rPr>
              <a:t>. 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"/>
            <a:ext cx="8222456" cy="609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838200"/>
            <a:ext cx="8534400" cy="5791200"/>
          </a:xfrm>
        </p:spPr>
        <p:txBody>
          <a:bodyPr>
            <a:normAutofit/>
          </a:bodyPr>
          <a:lstStyle/>
          <a:p>
            <a:pPr algn="just"/>
            <a:r>
              <a:rPr lang="id-ID" sz="3600" dirty="0" smtClean="0">
                <a:latin typeface="Comic Sans MS" pitchFamily="66" charset="0"/>
              </a:rPr>
              <a:t>Pemikiran filsafat komunikasi merupakan pemikiran yang menyatu dengan pemikiran teori komunikasi. Tokoh-tokoh yang menjadi pemikir filsafat komunikasi : Richard L Lanigan, Stephen W Littlejohn, Whitney R Mundt</a:t>
            </a:r>
            <a:endParaRPr lang="en-US" sz="3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"/>
            <a:ext cx="8146256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81000"/>
            <a:ext cx="8763000" cy="6172200"/>
          </a:xfrm>
        </p:spPr>
        <p:txBody>
          <a:bodyPr/>
          <a:lstStyle/>
          <a:p>
            <a:pPr algn="just"/>
            <a:r>
              <a:rPr lang="id-ID" sz="3200" dirty="0" smtClean="0">
                <a:latin typeface="Comic Sans MS" pitchFamily="66" charset="0"/>
              </a:rPr>
              <a:t>PEMIKIRAN RICHARD L LANIGAN</a:t>
            </a:r>
          </a:p>
          <a:p>
            <a:pPr algn="just"/>
            <a:r>
              <a:rPr lang="id-ID" sz="3200" dirty="0" smtClean="0">
                <a:latin typeface="Comic Sans MS" pitchFamily="66" charset="0"/>
              </a:rPr>
              <a:t> 1. Ontologi/metafisika (apa yang aku </a:t>
            </a:r>
            <a:r>
              <a:rPr lang="en-US" sz="3200" dirty="0" smtClean="0">
                <a:latin typeface="Comic Sans MS" pitchFamily="66" charset="0"/>
              </a:rPr>
              <a:t>	</a:t>
            </a:r>
            <a:r>
              <a:rPr lang="id-ID" sz="3200" dirty="0" smtClean="0">
                <a:latin typeface="Comic Sans MS" pitchFamily="66" charset="0"/>
              </a:rPr>
              <a:t>ketahui</a:t>
            </a:r>
            <a:r>
              <a:rPr lang="id-ID" sz="3200" dirty="0" smtClean="0">
                <a:latin typeface="Comic Sans MS" pitchFamily="66" charset="0"/>
              </a:rPr>
              <a:t>)</a:t>
            </a:r>
          </a:p>
          <a:p>
            <a:pPr algn="just"/>
            <a:r>
              <a:rPr lang="id-ID" sz="3200" dirty="0" smtClean="0">
                <a:latin typeface="Comic Sans MS" pitchFamily="66" charset="0"/>
              </a:rPr>
              <a:t>2. </a:t>
            </a:r>
            <a:r>
              <a:rPr lang="en-US" sz="3200" dirty="0" smtClean="0">
                <a:latin typeface="Comic Sans MS" pitchFamily="66" charset="0"/>
              </a:rPr>
              <a:t>	</a:t>
            </a:r>
            <a:r>
              <a:rPr lang="id-ID" sz="3200" dirty="0" smtClean="0">
                <a:latin typeface="Comic Sans MS" pitchFamily="66" charset="0"/>
              </a:rPr>
              <a:t>Epistimologi </a:t>
            </a:r>
            <a:r>
              <a:rPr lang="id-ID" sz="3200" dirty="0" smtClean="0">
                <a:latin typeface="Comic Sans MS" pitchFamily="66" charset="0"/>
              </a:rPr>
              <a:t>(bgmn aku mengetahui)</a:t>
            </a:r>
          </a:p>
          <a:p>
            <a:pPr algn="just"/>
            <a:r>
              <a:rPr lang="id-ID" sz="3200" dirty="0" smtClean="0">
                <a:latin typeface="Comic Sans MS" pitchFamily="66" charset="0"/>
              </a:rPr>
              <a:t>3</a:t>
            </a:r>
            <a:r>
              <a:rPr lang="id-ID" sz="3200" dirty="0" smtClean="0">
                <a:latin typeface="Comic Sans MS" pitchFamily="66" charset="0"/>
              </a:rPr>
              <a:t>.</a:t>
            </a:r>
            <a:r>
              <a:rPr lang="en-US" sz="3200" dirty="0" smtClean="0">
                <a:latin typeface="Comic Sans MS" pitchFamily="66" charset="0"/>
              </a:rPr>
              <a:t>	</a:t>
            </a:r>
            <a:r>
              <a:rPr lang="id-ID" sz="3200" dirty="0" smtClean="0">
                <a:latin typeface="Comic Sans MS" pitchFamily="66" charset="0"/>
              </a:rPr>
              <a:t> </a:t>
            </a:r>
            <a:r>
              <a:rPr lang="id-ID" sz="3200" dirty="0" smtClean="0">
                <a:latin typeface="Comic Sans MS" pitchFamily="66" charset="0"/>
              </a:rPr>
              <a:t>Aksiologi (apakah aku yakin)</a:t>
            </a:r>
          </a:p>
          <a:p>
            <a:pPr algn="just"/>
            <a:r>
              <a:rPr lang="id-ID" sz="3200" dirty="0" smtClean="0">
                <a:latin typeface="Comic Sans MS" pitchFamily="66" charset="0"/>
              </a:rPr>
              <a:t>4. </a:t>
            </a:r>
            <a:r>
              <a:rPr lang="en-US" sz="3200" dirty="0" smtClean="0">
                <a:latin typeface="Comic Sans MS" pitchFamily="66" charset="0"/>
              </a:rPr>
              <a:t>	</a:t>
            </a:r>
            <a:r>
              <a:rPr lang="id-ID" sz="3200" dirty="0" smtClean="0">
                <a:latin typeface="Comic Sans MS" pitchFamily="66" charset="0"/>
              </a:rPr>
              <a:t>Logika </a:t>
            </a:r>
            <a:r>
              <a:rPr lang="id-ID" sz="3200" dirty="0" smtClean="0">
                <a:latin typeface="Comic Sans MS" pitchFamily="66" charset="0"/>
              </a:rPr>
              <a:t>(apakah aku benar)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"/>
            <a:ext cx="8222456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457200"/>
            <a:ext cx="8686800" cy="6172200"/>
          </a:xfrm>
        </p:spPr>
        <p:txBody>
          <a:bodyPr/>
          <a:lstStyle/>
          <a:p>
            <a:pPr algn="just"/>
            <a:r>
              <a:rPr lang="id-ID" dirty="0" smtClean="0">
                <a:latin typeface="Bernard MT Condensed" pitchFamily="18" charset="0"/>
              </a:rPr>
              <a:t>Metafisika – adalah studi tentang sifat dan fungsi teori tentang realitas</a:t>
            </a:r>
          </a:p>
          <a:p>
            <a:pPr algn="just"/>
            <a:r>
              <a:rPr lang="id-ID" dirty="0" smtClean="0">
                <a:latin typeface="Bernard MT Condensed" pitchFamily="18" charset="0"/>
              </a:rPr>
              <a:t>Dalam hubungannya dg teori komunikasi, metafisika berkaitan dg hal-hal sbb:</a:t>
            </a:r>
          </a:p>
          <a:p>
            <a:pPr algn="just">
              <a:buFont typeface="Arial" charset="0"/>
              <a:buChar char="•"/>
            </a:pPr>
            <a:r>
              <a:rPr lang="id-ID" dirty="0" smtClean="0">
                <a:latin typeface="Bernard MT Condensed" pitchFamily="18" charset="0"/>
              </a:rPr>
              <a:t>Sifat manusia dalam hubungannya secara kontekstual dan individual dengan realita dalam alam semesta</a:t>
            </a:r>
          </a:p>
          <a:p>
            <a:pPr algn="just">
              <a:buFont typeface="Arial" charset="0"/>
              <a:buChar char="•"/>
            </a:pPr>
            <a:r>
              <a:rPr lang="id-ID" dirty="0" smtClean="0">
                <a:latin typeface="Bernard MT Condensed" pitchFamily="18" charset="0"/>
              </a:rPr>
              <a:t>Sifat dan fakta bagi tujuan, perilaku, penyebab dan aturan</a:t>
            </a:r>
          </a:p>
          <a:p>
            <a:pPr algn="just">
              <a:buFont typeface="Arial" charset="0"/>
              <a:buChar char="•"/>
            </a:pPr>
            <a:r>
              <a:rPr lang="id-ID" dirty="0" smtClean="0">
                <a:latin typeface="Bernard MT Condensed" pitchFamily="18" charset="0"/>
              </a:rPr>
              <a:t>Problema pilihan, khususnya kebebasan versus determinisme pada perilaku manusia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"/>
            <a:ext cx="8222456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81000"/>
            <a:ext cx="8686800" cy="6248400"/>
          </a:xfrm>
        </p:spPr>
        <p:txBody>
          <a:bodyPr/>
          <a:lstStyle/>
          <a:p>
            <a:pPr algn="just"/>
            <a:r>
              <a:rPr lang="id-ID" sz="3200" dirty="0" smtClean="0">
                <a:latin typeface="Comic Sans MS" pitchFamily="66" charset="0"/>
              </a:rPr>
              <a:t>2. Epistimologi </a:t>
            </a:r>
          </a:p>
          <a:p>
            <a:pPr algn="just"/>
            <a:r>
              <a:rPr lang="id-ID" sz="3200" dirty="0" smtClean="0">
                <a:latin typeface="Comic Sans MS" pitchFamily="66" charset="0"/>
              </a:rPr>
              <a:t>    Merupakan cabang filsafat yg </a:t>
            </a:r>
            <a:r>
              <a:rPr lang="en-US" sz="3200" dirty="0" smtClean="0">
                <a:latin typeface="Comic Sans MS" pitchFamily="66" charset="0"/>
              </a:rPr>
              <a:t>	</a:t>
            </a:r>
            <a:r>
              <a:rPr lang="id-ID" sz="3200" dirty="0" smtClean="0">
                <a:latin typeface="Comic Sans MS" pitchFamily="66" charset="0"/>
              </a:rPr>
              <a:t>merefleksikan </a:t>
            </a:r>
            <a:r>
              <a:rPr lang="id-ID" sz="3200" dirty="0" smtClean="0">
                <a:latin typeface="Comic Sans MS" pitchFamily="66" charset="0"/>
              </a:rPr>
              <a:t>asal usul, hakikat dan </a:t>
            </a:r>
            <a:r>
              <a:rPr lang="en-US" sz="3200" dirty="0" smtClean="0">
                <a:latin typeface="Comic Sans MS" pitchFamily="66" charset="0"/>
              </a:rPr>
              <a:t>	</a:t>
            </a:r>
            <a:r>
              <a:rPr lang="id-ID" sz="3200" dirty="0" smtClean="0">
                <a:latin typeface="Comic Sans MS" pitchFamily="66" charset="0"/>
              </a:rPr>
              <a:t>batasan </a:t>
            </a:r>
            <a:r>
              <a:rPr lang="id-ID" sz="3200" dirty="0" smtClean="0">
                <a:latin typeface="Comic Sans MS" pitchFamily="66" charset="0"/>
              </a:rPr>
              <a:t>pengetahuan manusia.</a:t>
            </a:r>
          </a:p>
          <a:p>
            <a:pPr algn="just"/>
            <a:r>
              <a:rPr lang="id-ID" sz="3200" dirty="0" smtClean="0">
                <a:latin typeface="Comic Sans MS" pitchFamily="66" charset="0"/>
              </a:rPr>
              <a:t>    Cara bgmn pengetahuan disusun dari </a:t>
            </a:r>
            <a:r>
              <a:rPr lang="en-US" sz="3200" dirty="0" smtClean="0">
                <a:latin typeface="Comic Sans MS" pitchFamily="66" charset="0"/>
              </a:rPr>
              <a:t>	</a:t>
            </a:r>
            <a:r>
              <a:rPr lang="id-ID" sz="3200" dirty="0" smtClean="0">
                <a:latin typeface="Comic Sans MS" pitchFamily="66" charset="0"/>
              </a:rPr>
              <a:t>bahan </a:t>
            </a:r>
            <a:r>
              <a:rPr lang="id-ID" sz="3200" dirty="0" smtClean="0">
                <a:latin typeface="Comic Sans MS" pitchFamily="66" charset="0"/>
              </a:rPr>
              <a:t>yng diperoleh dalam prosesnya </a:t>
            </a:r>
            <a:r>
              <a:rPr lang="en-US" sz="3200" dirty="0" smtClean="0">
                <a:latin typeface="Comic Sans MS" pitchFamily="66" charset="0"/>
              </a:rPr>
              <a:t>	</a:t>
            </a:r>
            <a:r>
              <a:rPr lang="id-ID" sz="3200" dirty="0" smtClean="0">
                <a:latin typeface="Comic Sans MS" pitchFamily="66" charset="0"/>
              </a:rPr>
              <a:t>menggunakan </a:t>
            </a:r>
            <a:r>
              <a:rPr lang="id-ID" sz="3200" dirty="0" smtClean="0">
                <a:latin typeface="Comic Sans MS" pitchFamily="66" charset="0"/>
              </a:rPr>
              <a:t>metode ilmiah ((logis, </a:t>
            </a:r>
            <a:r>
              <a:rPr lang="en-US" sz="3200" dirty="0" smtClean="0">
                <a:latin typeface="Comic Sans MS" pitchFamily="66" charset="0"/>
              </a:rPr>
              <a:t>	</a:t>
            </a:r>
            <a:r>
              <a:rPr lang="id-ID" sz="3200" dirty="0" smtClean="0">
                <a:latin typeface="Comic Sans MS" pitchFamily="66" charset="0"/>
              </a:rPr>
              <a:t>penjabaran </a:t>
            </a:r>
            <a:r>
              <a:rPr lang="id-ID" sz="3200" dirty="0" smtClean="0">
                <a:latin typeface="Comic Sans MS" pitchFamily="66" charset="0"/>
              </a:rPr>
              <a:t>hipotesis scr deduksi, </a:t>
            </a:r>
            <a:r>
              <a:rPr lang="en-US" sz="3200" dirty="0" smtClean="0">
                <a:latin typeface="Comic Sans MS" pitchFamily="66" charset="0"/>
              </a:rPr>
              <a:t>	</a:t>
            </a:r>
            <a:r>
              <a:rPr lang="id-ID" sz="3200" dirty="0" smtClean="0">
                <a:latin typeface="Comic Sans MS" pitchFamily="66" charset="0"/>
              </a:rPr>
              <a:t>verifikasi </a:t>
            </a:r>
            <a:r>
              <a:rPr lang="id-ID" sz="3200" dirty="0" smtClean="0">
                <a:latin typeface="Comic Sans MS" pitchFamily="66" charset="0"/>
              </a:rPr>
              <a:t>thd hipotesis)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"/>
            <a:ext cx="8070056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04800"/>
            <a:ext cx="8686800" cy="6248400"/>
          </a:xfrm>
        </p:spPr>
        <p:txBody>
          <a:bodyPr/>
          <a:lstStyle/>
          <a:p>
            <a:pPr algn="just"/>
            <a:r>
              <a:rPr lang="id-ID" sz="3200" dirty="0" smtClean="0">
                <a:latin typeface="Comic Sans MS" pitchFamily="66" charset="0"/>
              </a:rPr>
              <a:t>3. Aksiologi</a:t>
            </a:r>
          </a:p>
          <a:p>
            <a:pPr algn="just"/>
            <a:r>
              <a:rPr lang="en-US" sz="3200" dirty="0" smtClean="0">
                <a:latin typeface="Comic Sans MS" pitchFamily="66" charset="0"/>
              </a:rPr>
              <a:t>	</a:t>
            </a:r>
            <a:r>
              <a:rPr lang="id-ID" sz="3200" dirty="0" smtClean="0">
                <a:latin typeface="Comic Sans MS" pitchFamily="66" charset="0"/>
              </a:rPr>
              <a:t>Cabang </a:t>
            </a:r>
            <a:r>
              <a:rPr lang="id-ID" sz="3200" dirty="0" smtClean="0">
                <a:latin typeface="Comic Sans MS" pitchFamily="66" charset="0"/>
              </a:rPr>
              <a:t>filsafat yg ingin merefleksikan </a:t>
            </a:r>
            <a:r>
              <a:rPr lang="en-US" sz="3200" dirty="0" smtClean="0">
                <a:latin typeface="Comic Sans MS" pitchFamily="66" charset="0"/>
              </a:rPr>
              <a:t>	</a:t>
            </a:r>
            <a:r>
              <a:rPr lang="id-ID" sz="3200" dirty="0" smtClean="0">
                <a:latin typeface="Comic Sans MS" pitchFamily="66" charset="0"/>
              </a:rPr>
              <a:t>cara </a:t>
            </a:r>
            <a:r>
              <a:rPr lang="id-ID" sz="3200" dirty="0" smtClean="0">
                <a:latin typeface="Comic Sans MS" pitchFamily="66" charset="0"/>
              </a:rPr>
              <a:t>bgmn menggunakan ilmu </a:t>
            </a:r>
            <a:r>
              <a:rPr lang="en-US" sz="3200" dirty="0" smtClean="0">
                <a:latin typeface="Comic Sans MS" pitchFamily="66" charset="0"/>
              </a:rPr>
              <a:t>	</a:t>
            </a:r>
            <a:r>
              <a:rPr lang="id-ID" sz="3200" dirty="0" smtClean="0">
                <a:latin typeface="Comic Sans MS" pitchFamily="66" charset="0"/>
              </a:rPr>
              <a:t>pengetahuan </a:t>
            </a:r>
            <a:r>
              <a:rPr lang="id-ID" sz="3200" dirty="0" smtClean="0">
                <a:latin typeface="Comic Sans MS" pitchFamily="66" charset="0"/>
              </a:rPr>
              <a:t>yang diperoleh (studi etika </a:t>
            </a:r>
            <a:r>
              <a:rPr lang="en-US" sz="3200" dirty="0" smtClean="0">
                <a:latin typeface="Comic Sans MS" pitchFamily="66" charset="0"/>
              </a:rPr>
              <a:t>	</a:t>
            </a:r>
            <a:r>
              <a:rPr lang="id-ID" sz="3200" dirty="0" smtClean="0">
                <a:latin typeface="Comic Sans MS" pitchFamily="66" charset="0"/>
              </a:rPr>
              <a:t>dan </a:t>
            </a:r>
            <a:r>
              <a:rPr lang="id-ID" sz="3200" dirty="0" smtClean="0">
                <a:latin typeface="Comic Sans MS" pitchFamily="66" charset="0"/>
              </a:rPr>
              <a:t>estetika).</a:t>
            </a:r>
          </a:p>
          <a:p>
            <a:pPr algn="just"/>
            <a:r>
              <a:rPr lang="en-US" sz="3200" dirty="0" smtClean="0">
                <a:latin typeface="Comic Sans MS" pitchFamily="66" charset="0"/>
              </a:rPr>
              <a:t>	</a:t>
            </a:r>
            <a:r>
              <a:rPr lang="id-ID" sz="3200" dirty="0" smtClean="0">
                <a:latin typeface="Comic Sans MS" pitchFamily="66" charset="0"/>
              </a:rPr>
              <a:t>Pentingnya </a:t>
            </a:r>
            <a:r>
              <a:rPr lang="id-ID" sz="3200" dirty="0" smtClean="0">
                <a:latin typeface="Comic Sans MS" pitchFamily="66" charset="0"/>
              </a:rPr>
              <a:t>seorang komunikator utk </a:t>
            </a:r>
            <a:r>
              <a:rPr lang="en-US" sz="3200" dirty="0" smtClean="0">
                <a:latin typeface="Comic Sans MS" pitchFamily="66" charset="0"/>
              </a:rPr>
              <a:t>	</a:t>
            </a:r>
            <a:r>
              <a:rPr lang="id-ID" sz="3200" dirty="0" smtClean="0">
                <a:latin typeface="Comic Sans MS" pitchFamily="66" charset="0"/>
              </a:rPr>
              <a:t>melakukan </a:t>
            </a:r>
            <a:r>
              <a:rPr lang="id-ID" sz="3200" dirty="0" smtClean="0">
                <a:latin typeface="Comic Sans MS" pitchFamily="66" charset="0"/>
              </a:rPr>
              <a:t>value judgement</a:t>
            </a:r>
          </a:p>
          <a:p>
            <a:pPr algn="just"/>
            <a:r>
              <a:rPr lang="id-ID" sz="3200" dirty="0" smtClean="0">
                <a:latin typeface="Comic Sans MS" pitchFamily="66" charset="0"/>
              </a:rPr>
              <a:t>4. Logika</a:t>
            </a:r>
          </a:p>
          <a:p>
            <a:pPr algn="just"/>
            <a:r>
              <a:rPr lang="en-US" sz="3200" dirty="0" smtClean="0">
                <a:latin typeface="Comic Sans MS" pitchFamily="66" charset="0"/>
              </a:rPr>
              <a:t>	</a:t>
            </a:r>
            <a:r>
              <a:rPr lang="id-ID" sz="3200" dirty="0" smtClean="0">
                <a:latin typeface="Comic Sans MS" pitchFamily="66" charset="0"/>
              </a:rPr>
              <a:t>Cabang </a:t>
            </a:r>
            <a:r>
              <a:rPr lang="id-ID" sz="3200" dirty="0" smtClean="0">
                <a:latin typeface="Comic Sans MS" pitchFamily="66" charset="0"/>
              </a:rPr>
              <a:t>filsafat yang menelaah </a:t>
            </a:r>
            <a:r>
              <a:rPr lang="en-US" sz="3200" dirty="0" smtClean="0">
                <a:latin typeface="Comic Sans MS" pitchFamily="66" charset="0"/>
              </a:rPr>
              <a:t>	</a:t>
            </a:r>
            <a:r>
              <a:rPr lang="id-ID" sz="3200" dirty="0" smtClean="0">
                <a:latin typeface="Comic Sans MS" pitchFamily="66" charset="0"/>
              </a:rPr>
              <a:t>penalaran </a:t>
            </a:r>
            <a:r>
              <a:rPr lang="id-ID" sz="3200" dirty="0" smtClean="0">
                <a:latin typeface="Comic Sans MS" pitchFamily="66" charset="0"/>
              </a:rPr>
              <a:t>(bagaimana berkomunikasi </a:t>
            </a:r>
            <a:r>
              <a:rPr lang="en-US" sz="3200" dirty="0" smtClean="0">
                <a:latin typeface="Comic Sans MS" pitchFamily="66" charset="0"/>
              </a:rPr>
              <a:t>	</a:t>
            </a:r>
            <a:r>
              <a:rPr lang="id-ID" sz="3200" dirty="0" smtClean="0">
                <a:latin typeface="Comic Sans MS" pitchFamily="66" charset="0"/>
              </a:rPr>
              <a:t>secara </a:t>
            </a:r>
            <a:r>
              <a:rPr lang="id-ID" sz="3200" dirty="0" smtClean="0">
                <a:latin typeface="Comic Sans MS" pitchFamily="66" charset="0"/>
              </a:rPr>
              <a:t>baik dan benar– pesan mrp hasil </a:t>
            </a:r>
            <a:r>
              <a:rPr lang="en-US" sz="3200" dirty="0" smtClean="0">
                <a:latin typeface="Comic Sans MS" pitchFamily="66" charset="0"/>
              </a:rPr>
              <a:t>	</a:t>
            </a:r>
            <a:r>
              <a:rPr lang="id-ID" sz="3200" dirty="0" smtClean="0">
                <a:latin typeface="Comic Sans MS" pitchFamily="66" charset="0"/>
              </a:rPr>
              <a:t>proses </a:t>
            </a:r>
            <a:r>
              <a:rPr lang="id-ID" sz="3200" dirty="0" smtClean="0">
                <a:latin typeface="Comic Sans MS" pitchFamily="66" charset="0"/>
              </a:rPr>
              <a:t>berfikir)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"/>
            <a:ext cx="8222456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81000"/>
            <a:ext cx="8610600" cy="6248400"/>
          </a:xfrm>
        </p:spPr>
        <p:txBody>
          <a:bodyPr>
            <a:normAutofit/>
          </a:bodyPr>
          <a:lstStyle/>
          <a:p>
            <a:r>
              <a:rPr lang="id-ID" dirty="0" smtClean="0">
                <a:latin typeface="Bernard MT Condensed" pitchFamily="18" charset="0"/>
              </a:rPr>
              <a:t>PEMIKIRAN STEPHEN W LITTLEJOHN</a:t>
            </a:r>
          </a:p>
          <a:p>
            <a:r>
              <a:rPr lang="id-ID" dirty="0" smtClean="0">
                <a:latin typeface="Bernard MT Condensed" pitchFamily="18" charset="0"/>
              </a:rPr>
              <a:t>    </a:t>
            </a:r>
          </a:p>
          <a:p>
            <a:pPr algn="l" fontAlgn="t"/>
            <a:endParaRPr lang="en-US" sz="3200" b="1" dirty="0" smtClean="0">
              <a:solidFill>
                <a:schemeClr val="lt1"/>
              </a:solidFill>
              <a:latin typeface="Calibri"/>
            </a:endParaRP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1066800"/>
          <a:ext cx="81534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350"/>
                <a:gridCol w="2038350"/>
                <a:gridCol w="2038350"/>
                <a:gridCol w="2038350"/>
              </a:tblGrid>
              <a:tr h="914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Peilaku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sumber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pesan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Perilaku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penerima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pesan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Symtom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gejala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Pesan</a:t>
                      </a:r>
                      <a:r>
                        <a:rPr lang="en-US" dirty="0" smtClean="0"/>
                        <a:t> non verbal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Pesan</a:t>
                      </a:r>
                      <a:r>
                        <a:rPr lang="en-US" dirty="0" smtClean="0"/>
                        <a:t> verbal</a:t>
                      </a:r>
                      <a:endParaRPr lang="en-US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diterima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3A</a:t>
                      </a:r>
                      <a:endParaRPr lang="en-US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Diterima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kemudian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3B</a:t>
                      </a:r>
                      <a:endParaRPr lang="en-US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Diterima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ketika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itu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3C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Aspek-aspek</a:t>
            </a:r>
            <a:r>
              <a:rPr lang="en-US" b="1" dirty="0" smtClean="0"/>
              <a:t> </a:t>
            </a:r>
            <a:r>
              <a:rPr lang="en-US" b="1" dirty="0" err="1" smtClean="0"/>
              <a:t>utama</a:t>
            </a:r>
            <a:r>
              <a:rPr lang="en-US" b="1" dirty="0" smtClean="0"/>
              <a:t> </a:t>
            </a:r>
            <a:r>
              <a:rPr lang="en-US" b="1" dirty="0" err="1" smtClean="0"/>
              <a:t>filsafat</a:t>
            </a:r>
            <a:r>
              <a:rPr lang="en-US" b="1" dirty="0" smtClean="0"/>
              <a:t> </a:t>
            </a:r>
            <a:r>
              <a:rPr lang="en-US" b="1" dirty="0" err="1" smtClean="0"/>
              <a:t>komunikasi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Ontologi</a:t>
            </a:r>
            <a:endParaRPr lang="en-US" dirty="0" smtClean="0"/>
          </a:p>
          <a:p>
            <a:pPr marL="447675" indent="17463" algn="just">
              <a:buNone/>
            </a:pP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hakikat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 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,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smtClean="0"/>
              <a:t>&amp;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dimensinya</a:t>
            </a:r>
            <a:r>
              <a:rPr lang="en-US" dirty="0" smtClean="0"/>
              <a:t> (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 smtClean="0"/>
              <a:t>sosial-psikologis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smtClean="0"/>
              <a:t>temporal</a:t>
            </a:r>
            <a:r>
              <a:rPr lang="en-US" dirty="0" smtClean="0"/>
              <a:t>). 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Epistemologi</a:t>
            </a:r>
            <a:endParaRPr lang="en-US" dirty="0" smtClean="0"/>
          </a:p>
          <a:p>
            <a:pPr marL="447675" indent="-42863" algn="just">
              <a:buNone/>
            </a:pP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bgmn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didapatkan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. 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bagai-mana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disusun</a:t>
            </a:r>
            <a:r>
              <a:rPr lang="en-US" dirty="0" smtClean="0"/>
              <a:t>. 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Penjelasan</a:t>
            </a:r>
            <a:r>
              <a:rPr lang="en-US" sz="3200" dirty="0" smtClean="0"/>
              <a:t> </a:t>
            </a:r>
            <a:r>
              <a:rPr lang="en-US" sz="3200" dirty="0" err="1" smtClean="0"/>
              <a:t>tiap</a:t>
            </a:r>
            <a:r>
              <a:rPr lang="en-US" sz="3200" dirty="0" smtClean="0"/>
              <a:t> </a:t>
            </a:r>
            <a:r>
              <a:rPr lang="en-US" sz="3200" dirty="0" err="1" smtClean="0"/>
              <a:t>kotak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berikut</a:t>
            </a:r>
            <a:r>
              <a:rPr lang="en-US" sz="3200" dirty="0" smtClean="0"/>
              <a:t>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1A.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terasa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menguap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seorangpun</a:t>
            </a:r>
            <a:r>
              <a:rPr lang="en-US" dirty="0" smtClean="0"/>
              <a:t> yang </a:t>
            </a:r>
            <a:r>
              <a:rPr lang="en-US" dirty="0" err="1" smtClean="0"/>
              <a:t>melihatnya</a:t>
            </a:r>
            <a:r>
              <a:rPr lang="en-US" dirty="0" smtClean="0"/>
              <a:t>. (</a:t>
            </a:r>
            <a:r>
              <a:rPr lang="en-US" dirty="0" err="1" smtClean="0"/>
              <a:t>Kebanyakan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sepakat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bukanlah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.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setidaknya</a:t>
            </a:r>
            <a:r>
              <a:rPr lang="en-US" dirty="0" smtClean="0"/>
              <a:t>,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interpersonal,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intrapersonal).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1B.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sz="3300" dirty="0" err="1" smtClean="0"/>
              <a:t>Gejala-gejala</a:t>
            </a:r>
            <a:r>
              <a:rPr lang="en-US" sz="3300" dirty="0" smtClean="0"/>
              <a:t> </a:t>
            </a:r>
            <a:r>
              <a:rPr lang="en-US" sz="3300" dirty="0" err="1" smtClean="0"/>
              <a:t>terasa</a:t>
            </a:r>
            <a:r>
              <a:rPr lang="en-US" sz="3300" dirty="0" smtClean="0"/>
              <a:t> yang </a:t>
            </a:r>
            <a:r>
              <a:rPr lang="en-US" sz="3300" dirty="0" err="1" smtClean="0"/>
              <a:t>terjadi</a:t>
            </a:r>
            <a:r>
              <a:rPr lang="en-US" sz="3300" dirty="0" smtClean="0"/>
              <a:t> </a:t>
            </a:r>
            <a:r>
              <a:rPr lang="en-US" sz="3300" dirty="0" err="1" smtClean="0"/>
              <a:t>sambil</a:t>
            </a:r>
            <a:r>
              <a:rPr lang="en-US" sz="3300" dirty="0" smtClean="0"/>
              <a:t> </a:t>
            </a:r>
            <a:r>
              <a:rPr lang="en-US" sz="3300" dirty="0" err="1" smtClean="0"/>
              <a:t>lalu</a:t>
            </a:r>
            <a:r>
              <a:rPr lang="en-US" sz="3300" dirty="0" smtClean="0"/>
              <a:t> </a:t>
            </a:r>
            <a:r>
              <a:rPr lang="en-US" sz="3300" dirty="0" err="1" smtClean="0"/>
              <a:t>seperti</a:t>
            </a:r>
            <a:r>
              <a:rPr lang="en-US" sz="3300" dirty="0" smtClean="0"/>
              <a:t> </a:t>
            </a:r>
            <a:r>
              <a:rPr lang="en-US" sz="3300" dirty="0" err="1" smtClean="0"/>
              <a:t>anda</a:t>
            </a:r>
            <a:r>
              <a:rPr lang="en-US" sz="3300" dirty="0" smtClean="0"/>
              <a:t> </a:t>
            </a:r>
            <a:r>
              <a:rPr lang="en-US" sz="3300" dirty="0" err="1" smtClean="0"/>
              <a:t>menguap</a:t>
            </a:r>
            <a:r>
              <a:rPr lang="en-US" sz="3300" dirty="0" smtClean="0"/>
              <a:t>, </a:t>
            </a:r>
            <a:r>
              <a:rPr lang="en-US" sz="3300" dirty="0" err="1" smtClean="0"/>
              <a:t>lalu</a:t>
            </a:r>
            <a:r>
              <a:rPr lang="en-US" sz="3300" dirty="0" smtClean="0"/>
              <a:t> </a:t>
            </a:r>
            <a:r>
              <a:rPr lang="en-US" sz="3300" dirty="0" err="1" smtClean="0"/>
              <a:t>teman</a:t>
            </a:r>
            <a:r>
              <a:rPr lang="en-US" sz="3300" dirty="0" smtClean="0"/>
              <a:t> </a:t>
            </a:r>
            <a:r>
              <a:rPr lang="en-US" sz="3300" dirty="0" err="1" smtClean="0"/>
              <a:t>anda</a:t>
            </a:r>
            <a:r>
              <a:rPr lang="en-US" sz="3300" dirty="0" smtClean="0"/>
              <a:t> </a:t>
            </a:r>
            <a:r>
              <a:rPr lang="en-US" sz="3300" dirty="0" err="1" smtClean="0"/>
              <a:t>menyadari</a:t>
            </a:r>
            <a:r>
              <a:rPr lang="en-US" sz="3300" dirty="0" smtClean="0"/>
              <a:t> </a:t>
            </a:r>
            <a:r>
              <a:rPr lang="en-US" sz="3300" dirty="0" err="1" smtClean="0"/>
              <a:t>bahwa</a:t>
            </a:r>
            <a:r>
              <a:rPr lang="en-US" sz="3300" dirty="0" smtClean="0"/>
              <a:t> </a:t>
            </a:r>
            <a:r>
              <a:rPr lang="en-US" sz="3300" dirty="0" err="1" smtClean="0"/>
              <a:t>anda</a:t>
            </a:r>
            <a:r>
              <a:rPr lang="en-US" sz="3300" dirty="0" smtClean="0"/>
              <a:t> </a:t>
            </a:r>
            <a:r>
              <a:rPr lang="en-US" sz="3300" dirty="0" err="1" smtClean="0"/>
              <a:t>lelah</a:t>
            </a:r>
            <a:r>
              <a:rPr lang="en-US" sz="3300" dirty="0" smtClean="0"/>
              <a:t> </a:t>
            </a:r>
            <a:r>
              <a:rPr lang="en-US" sz="3300" dirty="0" err="1" smtClean="0"/>
              <a:t>meski</a:t>
            </a:r>
            <a:r>
              <a:rPr lang="en-US" sz="3300" dirty="0" smtClean="0"/>
              <a:t>-pun </a:t>
            </a:r>
            <a:r>
              <a:rPr lang="en-US" sz="3300" dirty="0" err="1" smtClean="0"/>
              <a:t>ia</a:t>
            </a:r>
            <a:r>
              <a:rPr lang="en-US" sz="3300" dirty="0" smtClean="0"/>
              <a:t> </a:t>
            </a:r>
            <a:r>
              <a:rPr lang="en-US" sz="3300" dirty="0" err="1" smtClean="0"/>
              <a:t>tidak</a:t>
            </a:r>
            <a:r>
              <a:rPr lang="en-US" sz="3300" dirty="0" smtClean="0"/>
              <a:t> </a:t>
            </a:r>
            <a:r>
              <a:rPr lang="en-US" sz="3300" dirty="0" err="1" smtClean="0"/>
              <a:t>mem-perhatikan</a:t>
            </a:r>
            <a:r>
              <a:rPr lang="en-US" sz="3300" dirty="0" smtClean="0"/>
              <a:t> </a:t>
            </a:r>
            <a:r>
              <a:rPr lang="en-US" sz="3300" dirty="0" err="1" smtClean="0"/>
              <a:t>anda</a:t>
            </a:r>
            <a:r>
              <a:rPr lang="en-US" sz="3300" dirty="0" smtClean="0"/>
              <a:t> </a:t>
            </a:r>
            <a:r>
              <a:rPr lang="en-US" sz="3300" dirty="0" err="1" smtClean="0"/>
              <a:t>pada</a:t>
            </a:r>
            <a:r>
              <a:rPr lang="en-US" sz="3300" dirty="0" smtClean="0"/>
              <a:t> </a:t>
            </a:r>
            <a:r>
              <a:rPr lang="en-US" sz="3300" dirty="0" err="1" smtClean="0"/>
              <a:t>saat</a:t>
            </a:r>
            <a:r>
              <a:rPr lang="en-US" sz="3300" dirty="0" smtClean="0"/>
              <a:t> </a:t>
            </a:r>
            <a:r>
              <a:rPr lang="en-US" sz="3300" dirty="0" err="1" smtClean="0"/>
              <a:t>itu</a:t>
            </a:r>
            <a:r>
              <a:rPr lang="en-US" sz="33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1C.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dite-rima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.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meng-uap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teman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bertanya</a:t>
            </a:r>
            <a:r>
              <a:rPr lang="en-US" dirty="0" smtClean="0"/>
              <a:t> “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membosankan</a:t>
            </a:r>
            <a:r>
              <a:rPr lang="en-US" dirty="0" smtClean="0"/>
              <a:t> ?”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2A.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Pesan-pesan</a:t>
            </a:r>
            <a:r>
              <a:rPr lang="en-US" dirty="0" smtClean="0"/>
              <a:t> </a:t>
            </a:r>
            <a:r>
              <a:rPr lang="en-US" dirty="0" smtClean="0"/>
              <a:t>nonverbal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terasa</a:t>
            </a:r>
            <a:r>
              <a:rPr lang="en-US" dirty="0" smtClean="0"/>
              <a:t>, </a:t>
            </a:r>
            <a:r>
              <a:rPr lang="en-US" dirty="0" smtClean="0"/>
              <a:t>se-</a:t>
            </a:r>
            <a:r>
              <a:rPr lang="en-US" dirty="0" err="1" smtClean="0"/>
              <a:t>perti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melambaikan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teman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2B.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Pesan-pesan</a:t>
            </a:r>
            <a:r>
              <a:rPr lang="en-US" dirty="0" smtClean="0"/>
              <a:t> </a:t>
            </a:r>
            <a:r>
              <a:rPr lang="en-US" dirty="0" smtClean="0"/>
              <a:t>nonverbal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sambil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teman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“</a:t>
            </a:r>
            <a:r>
              <a:rPr lang="en-US" dirty="0" err="1" smtClean="0"/>
              <a:t>Maaf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balas</a:t>
            </a:r>
            <a:r>
              <a:rPr lang="en-US" dirty="0" smtClean="0"/>
              <a:t> </a:t>
            </a:r>
            <a:r>
              <a:rPr lang="en-US" dirty="0" err="1" smtClean="0"/>
              <a:t>lambaian</a:t>
            </a:r>
            <a:r>
              <a:rPr lang="en-US" dirty="0" smtClean="0"/>
              <a:t> </a:t>
            </a:r>
            <a:r>
              <a:rPr lang="en-US" dirty="0" err="1" smtClean="0"/>
              <a:t>tanganmu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memi-kirkan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menyadari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melambai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arahku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berbelok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ujung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”.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2C. </a:t>
            </a:r>
            <a:endParaRPr lang="sv-SE" dirty="0" smtClean="0"/>
          </a:p>
          <a:p>
            <a:pPr algn="just">
              <a:buNone/>
            </a:pPr>
            <a:r>
              <a:rPr lang="sv-SE" dirty="0" smtClean="0"/>
              <a:t>	</a:t>
            </a:r>
            <a:r>
              <a:rPr lang="sv-SE" dirty="0" smtClean="0"/>
              <a:t>Pesan-pesan </a:t>
            </a:r>
            <a:r>
              <a:rPr lang="sv-SE" dirty="0" smtClean="0"/>
              <a:t>nonverbal yang </a:t>
            </a:r>
            <a:r>
              <a:rPr lang="sv-SE" dirty="0" smtClean="0"/>
              <a:t>dite-rima </a:t>
            </a:r>
            <a:r>
              <a:rPr lang="sv-SE" dirty="0" smtClean="0"/>
              <a:t>ketika itu juga. Seperti anda </a:t>
            </a:r>
            <a:r>
              <a:rPr lang="sv-SE" dirty="0" smtClean="0"/>
              <a:t>melam-baikan </a:t>
            </a:r>
            <a:r>
              <a:rPr lang="sv-SE" dirty="0" smtClean="0"/>
              <a:t>tangan ke arah teman anda dan teman anda balas melambaikan tangan ke arah anda.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3A.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Pesan-pesan</a:t>
            </a:r>
            <a:r>
              <a:rPr lang="en-US" dirty="0" smtClean="0"/>
              <a:t> </a:t>
            </a:r>
            <a:r>
              <a:rPr lang="en-US" dirty="0" smtClean="0"/>
              <a:t>verbal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terasa</a:t>
            </a:r>
            <a:r>
              <a:rPr lang="en-US" dirty="0" smtClean="0"/>
              <a:t>,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mengirim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teman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suratnya</a:t>
            </a:r>
            <a:r>
              <a:rPr lang="en-US" dirty="0" smtClean="0"/>
              <a:t> </a:t>
            </a:r>
            <a:r>
              <a:rPr lang="en-US" dirty="0" err="1" smtClean="0"/>
              <a:t>hilang</a:t>
            </a:r>
            <a:r>
              <a:rPr lang="en-US" dirty="0" smtClean="0"/>
              <a:t> </a:t>
            </a:r>
            <a:r>
              <a:rPr lang="en-US" dirty="0" err="1" smtClean="0"/>
              <a:t>sela</a:t>
            </a:r>
            <a:r>
              <a:rPr lang="en-US" dirty="0" smtClean="0"/>
              <a:t>-ma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pengi-riman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3B.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Pesan-pesan</a:t>
            </a:r>
            <a:r>
              <a:rPr lang="en-US" dirty="0" smtClean="0"/>
              <a:t> </a:t>
            </a:r>
            <a:r>
              <a:rPr lang="en-US" dirty="0" smtClean="0"/>
              <a:t>verbal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sambil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.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mengomeli</a:t>
            </a:r>
            <a:r>
              <a:rPr lang="en-US" dirty="0" smtClean="0"/>
              <a:t> </a:t>
            </a:r>
            <a:r>
              <a:rPr lang="en-US" dirty="0" err="1" smtClean="0"/>
              <a:t>putri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 err="1" smtClean="0"/>
              <a:t>ruangan</a:t>
            </a:r>
            <a:r>
              <a:rPr lang="en-US" dirty="0" smtClean="0"/>
              <a:t> </a:t>
            </a:r>
            <a:r>
              <a:rPr lang="en-US" dirty="0" err="1" smtClean="0"/>
              <a:t>berantakan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berbi-cara</a:t>
            </a:r>
            <a:r>
              <a:rPr lang="en-US" dirty="0" smtClean="0"/>
              <a:t> </a:t>
            </a:r>
            <a:r>
              <a:rPr lang="en-US" dirty="0" err="1" smtClean="0"/>
              <a:t>dengannya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mem-perhatikannya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3C.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Pesan-pesan</a:t>
            </a:r>
            <a:r>
              <a:rPr lang="en-US" dirty="0" smtClean="0"/>
              <a:t> </a:t>
            </a:r>
            <a:r>
              <a:rPr lang="en-US" dirty="0" smtClean="0"/>
              <a:t>verbal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.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ber-pidato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smtClean="0"/>
              <a:t>me-</a:t>
            </a:r>
            <a:r>
              <a:rPr lang="en-US" dirty="0" err="1" smtClean="0"/>
              <a:t>mang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mendengar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ucapkan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0"/>
            <a:ext cx="8222456" cy="1523999"/>
          </a:xfrm>
        </p:spPr>
        <p:txBody>
          <a:bodyPr>
            <a:noAutofit/>
          </a:bodyPr>
          <a:lstStyle/>
          <a:p>
            <a:r>
              <a:rPr lang="id-ID" sz="3200" dirty="0" smtClean="0">
                <a:latin typeface="Bernard MT Condensed" pitchFamily="18" charset="0"/>
              </a:rPr>
              <a:t>PEMIKIRAN WHITNEY R MUNDT</a:t>
            </a:r>
            <a:br>
              <a:rPr lang="id-ID" sz="3200" dirty="0" smtClean="0">
                <a:latin typeface="Bernard MT Condensed" pitchFamily="18" charset="0"/>
              </a:rPr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686800" cy="5486400"/>
          </a:xfrm>
        </p:spPr>
        <p:txBody>
          <a:bodyPr/>
          <a:lstStyle/>
          <a:p>
            <a:pPr algn="just"/>
            <a:r>
              <a:rPr lang="id-ID" dirty="0" smtClean="0">
                <a:latin typeface="Bernard MT Condensed" pitchFamily="18" charset="0"/>
              </a:rPr>
              <a:t>Mundt lebih memfokuskan keterpautan antara kekuatan media dalam hubungannya dengan negara dimana keseimbangan kekuatan selalu bergeser.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"/>
            <a:ext cx="8222456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533400"/>
            <a:ext cx="8763000" cy="6172200"/>
          </a:xfrm>
        </p:spPr>
        <p:txBody>
          <a:bodyPr/>
          <a:lstStyle/>
          <a:p>
            <a:pPr marL="342900" marR="0" lvl="0" indent="-342900" algn="l">
              <a:spcBef>
                <a:spcPct val="20000"/>
              </a:spcBef>
              <a:buClrTx/>
              <a:buSzTx/>
            </a:pPr>
            <a:r>
              <a:rPr lang="id-ID" sz="3200" dirty="0" smtClean="0">
                <a:ln>
                  <a:noFill/>
                </a:ln>
                <a:solidFill>
                  <a:prstClr val="black"/>
                </a:solidFill>
                <a:latin typeface="Bernard MT Condensed" pitchFamily="18" charset="0"/>
              </a:rPr>
              <a:t>Menurut Mundt pers terbagi menjadi 5:</a:t>
            </a:r>
          </a:p>
          <a:p>
            <a:pPr marL="342900" marR="0" lvl="0" indent="-342900" algn="l">
              <a:spcBef>
                <a:spcPct val="20000"/>
              </a:spcBef>
              <a:buClrTx/>
              <a:buSzTx/>
            </a:pPr>
            <a:endParaRPr lang="id-ID" sz="3200" dirty="0" smtClean="0">
              <a:ln>
                <a:noFill/>
              </a:ln>
              <a:solidFill>
                <a:prstClr val="black"/>
              </a:solidFill>
              <a:latin typeface="Bernard MT Condensed" pitchFamily="18" charset="0"/>
            </a:endParaRPr>
          </a:p>
          <a:p>
            <a:pPr marL="342900" marR="0" lvl="0" indent="-342900" algn="l">
              <a:spcBef>
                <a:spcPct val="20000"/>
              </a:spcBef>
              <a:buClrTx/>
              <a:buSzTx/>
            </a:pPr>
            <a:endParaRPr lang="id-ID" sz="3200" dirty="0" smtClean="0">
              <a:ln>
                <a:noFill/>
              </a:ln>
              <a:solidFill>
                <a:prstClr val="black"/>
              </a:solidFill>
              <a:latin typeface="Bernard MT Condensed" pitchFamily="18" charset="0"/>
            </a:endParaRP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295400" y="1066800"/>
            <a:ext cx="28194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otoriter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295400" y="1600200"/>
            <a:ext cx="2819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Sosial</a:t>
            </a:r>
            <a:r>
              <a:rPr lang="en-US" dirty="0" smtClean="0"/>
              <a:t>-</a:t>
            </a:r>
            <a:r>
              <a:rPr lang="id-ID" dirty="0" smtClean="0"/>
              <a:t>otoriter</a:t>
            </a:r>
            <a:endParaRPr lang="id-ID" dirty="0"/>
          </a:p>
        </p:txBody>
      </p:sp>
      <p:sp>
        <p:nvSpPr>
          <p:cNvPr id="6" name="Rounded Rectangle 5"/>
          <p:cNvSpPr/>
          <p:nvPr/>
        </p:nvSpPr>
        <p:spPr>
          <a:xfrm>
            <a:off x="1219200" y="2209800"/>
            <a:ext cx="2895600" cy="5762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libertarian</a:t>
            </a:r>
            <a:endParaRPr lang="id-ID" dirty="0"/>
          </a:p>
        </p:txBody>
      </p:sp>
      <p:sp>
        <p:nvSpPr>
          <p:cNvPr id="7" name="Rounded Rectangle 6"/>
          <p:cNvSpPr/>
          <p:nvPr/>
        </p:nvSpPr>
        <p:spPr>
          <a:xfrm>
            <a:off x="1219200" y="2819400"/>
            <a:ext cx="2895600" cy="533400"/>
          </a:xfrm>
          <a:prstGeom prst="roundRect">
            <a:avLst>
              <a:gd name="adj" fmla="val 433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Sosial-libertarian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219200" y="3429000"/>
            <a:ext cx="2895600" cy="609600"/>
          </a:xfrm>
          <a:prstGeom prst="roundRect">
            <a:avLst>
              <a:gd name="adj" fmla="val 433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Sosial-</a:t>
            </a:r>
            <a:r>
              <a:rPr lang="en-US" dirty="0" err="1" smtClean="0"/>
              <a:t>sentralis</a:t>
            </a:r>
            <a:endParaRPr lang="id-ID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/>
              <a:t>Otoritarian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sensor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lisensi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menekan</a:t>
            </a:r>
            <a:r>
              <a:rPr lang="en-US" dirty="0" smtClean="0"/>
              <a:t> </a:t>
            </a:r>
            <a:r>
              <a:rPr lang="en-US" dirty="0" err="1" smtClean="0"/>
              <a:t>kritik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terpelihara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 </a:t>
            </a:r>
            <a:r>
              <a:rPr lang="en-US" dirty="0" err="1" smtClean="0"/>
              <a:t>Sosial-otoritarian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melengkapi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filsafati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 Libertarian,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ketiadaan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[</a:t>
            </a:r>
            <a:r>
              <a:rPr lang="en-US" dirty="0" err="1" smtClean="0"/>
              <a:t>kecuali</a:t>
            </a:r>
            <a:r>
              <a:rPr lang="en-US" dirty="0" smtClean="0"/>
              <a:t> </a:t>
            </a:r>
            <a:r>
              <a:rPr lang="en-US" dirty="0" smtClean="0"/>
              <a:t>UU </a:t>
            </a:r>
            <a:r>
              <a:rPr lang="en-US" dirty="0" err="1" smtClean="0"/>
              <a:t>fitnah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cabul</a:t>
            </a:r>
            <a:r>
              <a:rPr lang="en-US" dirty="0" smtClean="0"/>
              <a:t>],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</a:t>
            </a:r>
            <a:r>
              <a:rPr lang="en-US" dirty="0" smtClean="0"/>
              <a:t>-min </a:t>
            </a:r>
            <a:r>
              <a:rPr lang="en-US" dirty="0" err="1" smtClean="0"/>
              <a:t>berkembangnya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[free market place of ideas].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Sosial</a:t>
            </a:r>
            <a:r>
              <a:rPr lang="en-US" dirty="0" smtClean="0"/>
              <a:t>-</a:t>
            </a:r>
            <a:r>
              <a:rPr lang="en-US" dirty="0" smtClean="0"/>
              <a:t> </a:t>
            </a:r>
            <a:r>
              <a:rPr lang="en-US" dirty="0" smtClean="0"/>
              <a:t>libertarian</a:t>
            </a:r>
            <a:r>
              <a:rPr lang="en-US" dirty="0" smtClean="0"/>
              <a:t>,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 </a:t>
            </a:r>
            <a:r>
              <a:rPr lang="en-US" dirty="0" err="1" smtClean="0"/>
              <a:t>Sosial</a:t>
            </a:r>
            <a:r>
              <a:rPr lang="en-US" dirty="0" smtClean="0"/>
              <a:t>-libertarian,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minimal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smtClean="0"/>
              <a:t>me-</a:t>
            </a:r>
            <a:r>
              <a:rPr lang="en-US" dirty="0" err="1" smtClean="0"/>
              <a:t>nyumbat</a:t>
            </a:r>
            <a:r>
              <a:rPr lang="en-US" dirty="0" smtClean="0"/>
              <a:t> </a:t>
            </a:r>
            <a:r>
              <a:rPr lang="en-US" dirty="0" err="1" smtClean="0"/>
              <a:t>saluran-saluran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semangat</a:t>
            </a:r>
            <a:r>
              <a:rPr lang="en-US" dirty="0" smtClean="0"/>
              <a:t> </a:t>
            </a:r>
            <a:r>
              <a:rPr lang="en-US" dirty="0" err="1" smtClean="0"/>
              <a:t>operasio-nal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 </a:t>
            </a:r>
            <a:r>
              <a:rPr lang="en-US" dirty="0" err="1" smtClean="0"/>
              <a:t>liber-tarian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Aksiologi</a:t>
            </a:r>
            <a:endParaRPr lang="en-US" dirty="0" smtClean="0"/>
          </a:p>
          <a:p>
            <a:pPr marL="447675" indent="-42863" algn="just">
              <a:buNone/>
            </a:pP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komuni-kasi</a:t>
            </a:r>
            <a:r>
              <a:rPr lang="en-US" dirty="0" smtClean="0"/>
              <a:t>. 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menelaah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smtClean="0"/>
              <a:t>moral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berko-munikasi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smtClean="0"/>
              <a:t>me-</a:t>
            </a:r>
            <a:r>
              <a:rPr lang="en-US" dirty="0" err="1" smtClean="0"/>
              <a:t>mastikan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di-sampaikan</a:t>
            </a:r>
            <a:r>
              <a:rPr lang="en-US" dirty="0" smtClean="0"/>
              <a:t>. 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 smtClean="0"/>
              <a:t>Sosial-sentralis, </a:t>
            </a:r>
            <a:endParaRPr lang="sv-SE" dirty="0" smtClean="0"/>
          </a:p>
          <a:p>
            <a:pPr algn="just">
              <a:buNone/>
            </a:pPr>
            <a:r>
              <a:rPr lang="sv-SE" dirty="0" smtClean="0"/>
              <a:t>	</a:t>
            </a:r>
            <a:r>
              <a:rPr lang="sv-SE" dirty="0" smtClean="0"/>
              <a:t>yakni </a:t>
            </a:r>
            <a:r>
              <a:rPr lang="sv-SE" dirty="0" smtClean="0"/>
              <a:t>kepemilikan </a:t>
            </a:r>
            <a:r>
              <a:rPr lang="sv-SE" dirty="0" smtClean="0"/>
              <a:t>pemerintah </a:t>
            </a:r>
            <a:r>
              <a:rPr lang="sv-SE" dirty="0" smtClean="0"/>
              <a:t>atau </a:t>
            </a:r>
            <a:r>
              <a:rPr lang="sv-SE" dirty="0" smtClean="0"/>
              <a:t>lembaga </a:t>
            </a:r>
            <a:r>
              <a:rPr lang="sv-SE" dirty="0" smtClean="0"/>
              <a:t>umum dengan saluran komunikasi terbatas untuk menjamin semangat </a:t>
            </a:r>
            <a:r>
              <a:rPr lang="sv-SE" dirty="0" smtClean="0"/>
              <a:t>opera-sional </a:t>
            </a:r>
            <a:r>
              <a:rPr lang="sv-SE" dirty="0" smtClean="0"/>
              <a:t>dari filsafat libertarian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 smtClean="0"/>
              <a:t>Pertanyaan-pertanyaan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dalam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Ontologi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Komunikasi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err="1" smtClean="0"/>
              <a:t>Keberadaan</a:t>
            </a:r>
            <a:r>
              <a:rPr lang="en-US" dirty="0" smtClean="0"/>
              <a:t>: </a:t>
            </a:r>
          </a:p>
          <a:p>
            <a:pPr marL="447675" indent="17463" algn="just">
              <a:buNone/>
            </a:pPr>
            <a:r>
              <a:rPr lang="en-US" dirty="0" err="1" smtClean="0">
                <a:latin typeface="Adobe Caslon Pro" pitchFamily="18" charset="0"/>
              </a:rPr>
              <a:t>Apa</a:t>
            </a:r>
            <a:r>
              <a:rPr lang="en-US" dirty="0" smtClean="0">
                <a:latin typeface="Adobe Caslon Pro" pitchFamily="18" charset="0"/>
              </a:rPr>
              <a:t> </a:t>
            </a:r>
            <a:r>
              <a:rPr lang="en-US" dirty="0" err="1" smtClean="0">
                <a:latin typeface="Adobe Caslon Pro" pitchFamily="18" charset="0"/>
              </a:rPr>
              <a:t>sebenarnya</a:t>
            </a:r>
            <a:r>
              <a:rPr lang="en-US" dirty="0" smtClean="0">
                <a:latin typeface="Adobe Caslon Pro" pitchFamily="18" charset="0"/>
              </a:rPr>
              <a:t> </a:t>
            </a:r>
            <a:r>
              <a:rPr lang="en-US" dirty="0" err="1" smtClean="0">
                <a:latin typeface="Adobe Caslon Pro" pitchFamily="18" charset="0"/>
              </a:rPr>
              <a:t>komu-nikasi</a:t>
            </a:r>
            <a:r>
              <a:rPr lang="en-US" dirty="0" smtClean="0">
                <a:latin typeface="Adobe Caslon Pro" pitchFamily="18" charset="0"/>
              </a:rPr>
              <a:t> </a:t>
            </a:r>
            <a:r>
              <a:rPr lang="en-US" dirty="0" err="1" smtClean="0">
                <a:latin typeface="Adobe Caslon Pro" pitchFamily="18" charset="0"/>
              </a:rPr>
              <a:t>itu</a:t>
            </a:r>
            <a:r>
              <a:rPr lang="en-US" dirty="0" smtClean="0">
                <a:latin typeface="Adobe Caslon Pro" pitchFamily="18" charset="0"/>
              </a:rPr>
              <a:t>?</a:t>
            </a:r>
            <a:r>
              <a:rPr lang="en-US" dirty="0" smtClean="0">
                <a:latin typeface="Adobe Caslon Pro" pitchFamily="18" charset="0"/>
              </a:rPr>
              <a:t> </a:t>
            </a:r>
            <a:endParaRPr lang="en-US" dirty="0" smtClean="0">
              <a:latin typeface="Adobe Caslon Pro" pitchFamily="18" charset="0"/>
            </a:endParaRPr>
          </a:p>
          <a:p>
            <a:pPr marL="447675" indent="17463" algn="just">
              <a:buNone/>
            </a:pPr>
            <a:r>
              <a:rPr lang="en-US" dirty="0" err="1" smtClean="0">
                <a:latin typeface="Adobe Caslon Pro" pitchFamily="18" charset="0"/>
              </a:rPr>
              <a:t>Apakah</a:t>
            </a:r>
            <a:r>
              <a:rPr lang="en-US" dirty="0" smtClean="0">
                <a:latin typeface="Adobe Caslon Pro" pitchFamily="18" charset="0"/>
              </a:rPr>
              <a:t> </a:t>
            </a:r>
            <a:r>
              <a:rPr lang="en-US" dirty="0" err="1" smtClean="0">
                <a:latin typeface="Adobe Caslon Pro" pitchFamily="18" charset="0"/>
              </a:rPr>
              <a:t>komunikasi</a:t>
            </a:r>
            <a:r>
              <a:rPr lang="en-US" dirty="0" smtClean="0">
                <a:latin typeface="Adobe Caslon Pro" pitchFamily="18" charset="0"/>
              </a:rPr>
              <a:t> </a:t>
            </a:r>
            <a:r>
              <a:rPr lang="en-US" dirty="0" err="1" smtClean="0">
                <a:latin typeface="Adobe Caslon Pro" pitchFamily="18" charset="0"/>
              </a:rPr>
              <a:t>itu</a:t>
            </a:r>
            <a:r>
              <a:rPr lang="en-US" dirty="0" smtClean="0">
                <a:latin typeface="Adobe Caslon Pro" pitchFamily="18" charset="0"/>
              </a:rPr>
              <a:t> </a:t>
            </a:r>
            <a:r>
              <a:rPr lang="en-US" dirty="0" err="1" smtClean="0">
                <a:latin typeface="Adobe Caslon Pro" pitchFamily="18" charset="0"/>
              </a:rPr>
              <a:t>inheren</a:t>
            </a:r>
            <a:r>
              <a:rPr lang="en-US" dirty="0" smtClean="0">
                <a:latin typeface="Adobe Caslon Pro" pitchFamily="18" charset="0"/>
              </a:rPr>
              <a:t> </a:t>
            </a:r>
            <a:r>
              <a:rPr lang="en-US" dirty="0" err="1" smtClean="0">
                <a:latin typeface="Adobe Caslon Pro" pitchFamily="18" charset="0"/>
              </a:rPr>
              <a:t>di</a:t>
            </a:r>
            <a:r>
              <a:rPr lang="en-US" dirty="0" smtClean="0">
                <a:latin typeface="Adobe Caslon Pro" pitchFamily="18" charset="0"/>
              </a:rPr>
              <a:t> </a:t>
            </a:r>
            <a:r>
              <a:rPr lang="en-US" dirty="0" err="1" smtClean="0">
                <a:latin typeface="Adobe Caslon Pro" pitchFamily="18" charset="0"/>
              </a:rPr>
              <a:t>alam</a:t>
            </a:r>
            <a:r>
              <a:rPr lang="en-US" dirty="0" smtClean="0">
                <a:latin typeface="Adobe Caslon Pro" pitchFamily="18" charset="0"/>
              </a:rPr>
              <a:t> </a:t>
            </a:r>
            <a:r>
              <a:rPr lang="en-US" dirty="0" err="1" smtClean="0">
                <a:latin typeface="Adobe Caslon Pro" pitchFamily="18" charset="0"/>
              </a:rPr>
              <a:t>semesta</a:t>
            </a:r>
            <a:r>
              <a:rPr lang="en-US" dirty="0" smtClean="0">
                <a:latin typeface="Adobe Caslon Pro" pitchFamily="18" charset="0"/>
              </a:rPr>
              <a:t> </a:t>
            </a:r>
            <a:r>
              <a:rPr lang="en-US" dirty="0" err="1" smtClean="0">
                <a:latin typeface="Adobe Caslon Pro" pitchFamily="18" charset="0"/>
              </a:rPr>
              <a:t>atau</a:t>
            </a:r>
            <a:r>
              <a:rPr lang="en-US" dirty="0" smtClean="0">
                <a:latin typeface="Adobe Caslon Pro" pitchFamily="18" charset="0"/>
              </a:rPr>
              <a:t> </a:t>
            </a:r>
            <a:r>
              <a:rPr lang="en-US" dirty="0" err="1" smtClean="0">
                <a:latin typeface="Adobe Caslon Pro" pitchFamily="18" charset="0"/>
              </a:rPr>
              <a:t>merupakan</a:t>
            </a:r>
            <a:r>
              <a:rPr lang="en-US" dirty="0" smtClean="0">
                <a:latin typeface="Adobe Caslon Pro" pitchFamily="18" charset="0"/>
              </a:rPr>
              <a:t> </a:t>
            </a:r>
            <a:r>
              <a:rPr lang="en-US" dirty="0" err="1" smtClean="0">
                <a:latin typeface="Adobe Caslon Pro" pitchFamily="18" charset="0"/>
              </a:rPr>
              <a:t>kon-struksi</a:t>
            </a:r>
            <a:r>
              <a:rPr lang="en-US" dirty="0" smtClean="0">
                <a:latin typeface="Adobe Caslon Pro" pitchFamily="18" charset="0"/>
              </a:rPr>
              <a:t> </a:t>
            </a:r>
            <a:r>
              <a:rPr lang="en-US" dirty="0" err="1" smtClean="0">
                <a:latin typeface="Adobe Caslon Pro" pitchFamily="18" charset="0"/>
              </a:rPr>
              <a:t>sosial</a:t>
            </a:r>
            <a:r>
              <a:rPr lang="en-US" dirty="0" smtClean="0">
                <a:latin typeface="Adobe Caslon Pro" pitchFamily="18" charset="0"/>
              </a:rPr>
              <a:t>? 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err="1" smtClean="0"/>
              <a:t>Hubungan</a:t>
            </a:r>
            <a:r>
              <a:rPr lang="en-US" dirty="0" smtClean="0"/>
              <a:t>: </a:t>
            </a:r>
          </a:p>
          <a:p>
            <a:pPr marL="447675" indent="-42863" algn="just">
              <a:buNone/>
            </a:pPr>
            <a:r>
              <a:rPr lang="en-US" dirty="0" err="1" smtClean="0">
                <a:latin typeface="Comic Sans MS" pitchFamily="66" charset="0"/>
              </a:rPr>
              <a:t>Bagaimana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komu-nikasi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berhubungan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dengan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realitas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yg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ada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bagai-mana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ia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berinteraksi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dengan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subjektivitas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manusia</a:t>
            </a:r>
            <a:r>
              <a:rPr lang="en-US" dirty="0" smtClean="0">
                <a:latin typeface="Comic Sans MS" pitchFamily="66" charset="0"/>
              </a:rPr>
              <a:t>?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Proses</a:t>
            </a:r>
            <a:r>
              <a:rPr lang="en-US" dirty="0" smtClean="0"/>
              <a:t>: </a:t>
            </a:r>
          </a:p>
          <a:p>
            <a:pPr marL="447675" indent="17463">
              <a:buNone/>
            </a:pPr>
            <a:r>
              <a:rPr lang="en-US" dirty="0" err="1" smtClean="0">
                <a:latin typeface="Comic Sans MS" pitchFamily="66" charset="0"/>
              </a:rPr>
              <a:t>Apakah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komunikasi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pada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dasarnya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adalah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proses</a:t>
            </a:r>
            <a:r>
              <a:rPr lang="en-US" dirty="0" smtClean="0">
                <a:latin typeface="Comic Sans MS" pitchFamily="66" charset="0"/>
              </a:rPr>
              <a:t> linear (</a:t>
            </a:r>
            <a:r>
              <a:rPr lang="en-US" dirty="0" err="1" smtClean="0">
                <a:latin typeface="Comic Sans MS" pitchFamily="66" charset="0"/>
              </a:rPr>
              <a:t>k’tor</a:t>
            </a:r>
            <a:r>
              <a:rPr lang="en-US" dirty="0" smtClean="0">
                <a:latin typeface="Comic Sans MS" pitchFamily="66" charset="0"/>
              </a:rPr>
              <a:t> → </a:t>
            </a:r>
            <a:r>
              <a:rPr lang="en-US" dirty="0" err="1" smtClean="0">
                <a:latin typeface="Comic Sans MS" pitchFamily="66" charset="0"/>
              </a:rPr>
              <a:t>pesan</a:t>
            </a:r>
            <a:r>
              <a:rPr lang="en-US" dirty="0" smtClean="0">
                <a:latin typeface="Comic Sans MS" pitchFamily="66" charset="0"/>
              </a:rPr>
              <a:t> → </a:t>
            </a:r>
            <a:r>
              <a:rPr lang="en-US" dirty="0" err="1" smtClean="0">
                <a:latin typeface="Comic Sans MS" pitchFamily="66" charset="0"/>
              </a:rPr>
              <a:t>k’kan</a:t>
            </a:r>
            <a:r>
              <a:rPr lang="en-US" dirty="0" smtClean="0">
                <a:latin typeface="Comic Sans MS" pitchFamily="66" charset="0"/>
              </a:rPr>
              <a:t>) </a:t>
            </a:r>
            <a:r>
              <a:rPr lang="en-US" dirty="0" err="1" smtClean="0">
                <a:latin typeface="Comic Sans MS" pitchFamily="66" charset="0"/>
              </a:rPr>
              <a:t>atau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lebih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kompleks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interaktif</a:t>
            </a:r>
            <a:r>
              <a:rPr lang="en-US" dirty="0" smtClean="0">
                <a:latin typeface="Comic Sans MS" pitchFamily="66" charset="0"/>
              </a:rPr>
              <a:t>? 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Makna</a:t>
            </a:r>
            <a:r>
              <a:rPr lang="en-US" dirty="0" smtClean="0"/>
              <a:t>: </a:t>
            </a:r>
          </a:p>
          <a:p>
            <a:pPr marL="447675" indent="17463">
              <a:buNone/>
            </a:pPr>
            <a:r>
              <a:rPr lang="en-US" dirty="0" err="1" smtClean="0">
                <a:latin typeface="Comic Sans MS" pitchFamily="66" charset="0"/>
              </a:rPr>
              <a:t>Bagaimana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makna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dibangun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diinterpretasikan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melalui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simbol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bahasa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dan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konteks</a:t>
            </a:r>
            <a:r>
              <a:rPr lang="en-US" dirty="0" smtClean="0">
                <a:latin typeface="Comic Sans MS" pitchFamily="66" charset="0"/>
              </a:rPr>
              <a:t>?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 smtClean="0"/>
              <a:t>Implikasi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Ontologi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Penelitian</a:t>
            </a:r>
            <a:r>
              <a:rPr lang="en-US" b="1" dirty="0" smtClean="0"/>
              <a:t> </a:t>
            </a:r>
            <a:r>
              <a:rPr lang="en-US" b="1" dirty="0" err="1" smtClean="0"/>
              <a:t>Ilmiah</a:t>
            </a:r>
            <a:r>
              <a:rPr lang="en-US" dirty="0" smtClean="0"/>
              <a:t>: </a:t>
            </a:r>
          </a:p>
          <a:p>
            <a:pPr marL="447675" indent="17463" algn="just">
              <a:buNone/>
            </a:pPr>
            <a:r>
              <a:rPr lang="en-US" dirty="0" err="1" smtClean="0">
                <a:latin typeface="Comic Sans MS" pitchFamily="66" charset="0"/>
              </a:rPr>
              <a:t>Memengaruhi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cara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pe-neliti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mendekati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studi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komunikasi</a:t>
            </a:r>
            <a:r>
              <a:rPr lang="en-US" dirty="0" smtClean="0">
                <a:latin typeface="Comic Sans MS" pitchFamily="66" charset="0"/>
              </a:rPr>
              <a:t>.</a:t>
            </a:r>
          </a:p>
          <a:p>
            <a:pPr marL="447675" indent="17463" algn="just">
              <a:buNone/>
            </a:pPr>
            <a:r>
              <a:rPr lang="en-US" dirty="0" err="1" smtClean="0">
                <a:latin typeface="Comic Sans MS" pitchFamily="66" charset="0"/>
              </a:rPr>
              <a:t>Misalnya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pendekatan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objektivis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menganggap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komunikasi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sebagai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fe-nomena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yang </a:t>
            </a:r>
            <a:r>
              <a:rPr lang="en-US" dirty="0" err="1" smtClean="0">
                <a:latin typeface="Comic Sans MS" pitchFamily="66" charset="0"/>
              </a:rPr>
              <a:t>dapat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diukur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secara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objektif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sementara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pendekatan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konstruktivis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menekan-kan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peran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subyektivitas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konstruksi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sosial</a:t>
            </a:r>
            <a:r>
              <a:rPr lang="en-US" dirty="0" smtClean="0">
                <a:latin typeface="Comic Sans MS" pitchFamily="66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Paradigma</a:t>
            </a:r>
            <a:r>
              <a:rPr lang="en-US" dirty="0" smtClean="0"/>
              <a:t>: </a:t>
            </a:r>
          </a:p>
          <a:p>
            <a:pPr marL="447675" indent="17463" algn="just">
              <a:buNone/>
            </a:pPr>
            <a:r>
              <a:rPr lang="en-US" dirty="0" err="1" smtClean="0">
                <a:latin typeface="Comic Sans MS" pitchFamily="66" charset="0"/>
              </a:rPr>
              <a:t>Membantu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menentukan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paradigma</a:t>
            </a:r>
            <a:r>
              <a:rPr lang="en-US" dirty="0" smtClean="0">
                <a:latin typeface="Comic Sans MS" pitchFamily="66" charset="0"/>
              </a:rPr>
              <a:t> (</a:t>
            </a:r>
            <a:r>
              <a:rPr lang="en-US" dirty="0" err="1" smtClean="0">
                <a:latin typeface="Comic Sans MS" pitchFamily="66" charset="0"/>
              </a:rPr>
              <a:t>objektivis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konstruktivis</a:t>
            </a:r>
            <a:r>
              <a:rPr lang="en-US" dirty="0" smtClean="0">
                <a:latin typeface="Comic Sans MS" pitchFamily="66" charset="0"/>
              </a:rPr>
              <a:t>, </a:t>
            </a:r>
            <a:r>
              <a:rPr lang="en-US" dirty="0" err="1" smtClean="0">
                <a:latin typeface="Comic Sans MS" pitchFamily="66" charset="0"/>
              </a:rPr>
              <a:t>kritis</a:t>
            </a:r>
            <a:r>
              <a:rPr lang="en-US" dirty="0" smtClean="0">
                <a:latin typeface="Comic Sans MS" pitchFamily="66" charset="0"/>
              </a:rPr>
              <a:t>) </a:t>
            </a:r>
            <a:r>
              <a:rPr lang="en-US" dirty="0" err="1" smtClean="0">
                <a:latin typeface="Comic Sans MS" pitchFamily="66" charset="0"/>
              </a:rPr>
              <a:t>dan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metode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penelitian</a:t>
            </a:r>
            <a:r>
              <a:rPr lang="en-US" dirty="0" smtClean="0">
                <a:latin typeface="Comic Sans MS" pitchFamily="66" charset="0"/>
              </a:rPr>
              <a:t> yang </a:t>
            </a:r>
            <a:r>
              <a:rPr lang="en-US" dirty="0" err="1" smtClean="0">
                <a:latin typeface="Comic Sans MS" pitchFamily="66" charset="0"/>
              </a:rPr>
              <a:t>sesuai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untuk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mengkaji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komunikasi</a:t>
            </a:r>
            <a:r>
              <a:rPr lang="en-US" dirty="0" smtClean="0">
                <a:latin typeface="Comic Sans MS" pitchFamily="66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 smtClean="0">
                <a:latin typeface="Comic Sans MS" pitchFamily="66" charset="0"/>
              </a:rPr>
              <a:t>ontologi</a:t>
            </a:r>
            <a:r>
              <a:rPr lang="en-US" sz="3200" b="1" dirty="0" smtClean="0">
                <a:latin typeface="Comic Sans MS" pitchFamily="66" charset="0"/>
              </a:rPr>
              <a:t> </a:t>
            </a:r>
            <a:r>
              <a:rPr lang="en-US" sz="3200" b="1" dirty="0" err="1" smtClean="0">
                <a:latin typeface="Comic Sans MS" pitchFamily="66" charset="0"/>
              </a:rPr>
              <a:t>dalam</a:t>
            </a:r>
            <a:r>
              <a:rPr lang="en-US" sz="3200" b="1" dirty="0" smtClean="0">
                <a:latin typeface="Comic Sans MS" pitchFamily="66" charset="0"/>
              </a:rPr>
              <a:t> </a:t>
            </a:r>
            <a:r>
              <a:rPr lang="en-US" sz="3200" b="1" dirty="0" err="1" smtClean="0">
                <a:latin typeface="Comic Sans MS" pitchFamily="66" charset="0"/>
              </a:rPr>
              <a:t>ilmu</a:t>
            </a:r>
            <a:r>
              <a:rPr lang="en-US" sz="3200" b="1" dirty="0" smtClean="0">
                <a:latin typeface="Comic Sans MS" pitchFamily="66" charset="0"/>
              </a:rPr>
              <a:t> </a:t>
            </a:r>
            <a:r>
              <a:rPr lang="en-US" sz="3200" b="1" dirty="0" err="1" smtClean="0">
                <a:latin typeface="Comic Sans MS" pitchFamily="66" charset="0"/>
              </a:rPr>
              <a:t>komunikasi</a:t>
            </a:r>
            <a:endParaRPr lang="en-US" sz="32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b="1" dirty="0" err="1" smtClean="0"/>
              <a:t>Hakikat</a:t>
            </a:r>
            <a:r>
              <a:rPr lang="en-US" b="1" dirty="0" smtClean="0"/>
              <a:t> </a:t>
            </a:r>
            <a:r>
              <a:rPr lang="en-US" b="1" dirty="0" err="1" smtClean="0"/>
              <a:t>komunikasi</a:t>
            </a:r>
            <a:r>
              <a:rPr lang="en-US" b="1" dirty="0" smtClean="0"/>
              <a:t>:</a:t>
            </a:r>
            <a:r>
              <a:rPr lang="en-US" dirty="0" smtClean="0"/>
              <a:t> 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smtClean="0"/>
              <a:t>se-</a:t>
            </a:r>
            <a:r>
              <a:rPr lang="en-US" dirty="0" err="1" smtClean="0"/>
              <a:t>benarnya</a:t>
            </a:r>
            <a:r>
              <a:rPr lang="en-US" dirty="0" smtClean="0"/>
              <a:t> </a:t>
            </a:r>
            <a:r>
              <a:rPr lang="en-US" dirty="0" err="1" smtClean="0"/>
              <a:t>komuni-kasi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sekadar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(linear)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dina-mis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transaksional</a:t>
            </a:r>
            <a:r>
              <a:rPr lang="en-US" dirty="0" smtClean="0"/>
              <a:t>)?</a:t>
            </a:r>
          </a:p>
          <a:p>
            <a:pPr algn="just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b="1" dirty="0" err="1" smtClean="0"/>
              <a:t>Sifat-sifat</a:t>
            </a:r>
            <a:r>
              <a:rPr lang="en-US" b="1" dirty="0" smtClean="0"/>
              <a:t> </a:t>
            </a:r>
            <a:r>
              <a:rPr lang="en-US" b="1" dirty="0" err="1" smtClean="0"/>
              <a:t>komunikasi</a:t>
            </a:r>
            <a:r>
              <a:rPr lang="en-US" b="1" dirty="0" smtClean="0"/>
              <a:t>:</a:t>
            </a:r>
            <a:r>
              <a:rPr lang="en-US" dirty="0" smtClean="0"/>
              <a:t> 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disengaja</a:t>
            </a:r>
            <a:r>
              <a:rPr lang="en-US" dirty="0" smtClean="0"/>
              <a:t>, </a:t>
            </a:r>
            <a:r>
              <a:rPr lang="en-US" dirty="0" err="1" smtClean="0"/>
              <a:t>ataukah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disengaja</a:t>
            </a:r>
            <a:r>
              <a:rPr lang="en-US" dirty="0" smtClean="0"/>
              <a:t>?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simbo-lis</a:t>
            </a:r>
            <a:r>
              <a:rPr lang="en-US" dirty="0" smtClean="0"/>
              <a:t>?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"/>
            <a:ext cx="8070056" cy="685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Epistemologi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838200"/>
            <a:ext cx="8686800" cy="5791200"/>
          </a:xfrm>
        </p:spPr>
        <p:txBody>
          <a:bodyPr/>
          <a:lstStyle/>
          <a:p>
            <a:pPr algn="just"/>
            <a:r>
              <a:rPr lang="en-US" sz="3600" dirty="0" err="1" smtClean="0">
                <a:latin typeface="Comic Sans MS" pitchFamily="66" charset="0"/>
              </a:rPr>
              <a:t>mengkaji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bagaimana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pengetahuan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tentang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komunikasi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diperoleh</a:t>
            </a:r>
            <a:r>
              <a:rPr lang="en-US" sz="3600" dirty="0" smtClean="0">
                <a:latin typeface="Comic Sans MS" pitchFamily="66" charset="0"/>
              </a:rPr>
              <a:t>, yang </a:t>
            </a:r>
            <a:r>
              <a:rPr lang="en-US" sz="3600" dirty="0" err="1" smtClean="0">
                <a:latin typeface="Comic Sans MS" pitchFamily="66" charset="0"/>
              </a:rPr>
              <a:t>meliputi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sumber</a:t>
            </a:r>
            <a:r>
              <a:rPr lang="en-US" sz="3600" dirty="0" smtClean="0">
                <a:latin typeface="Comic Sans MS" pitchFamily="66" charset="0"/>
              </a:rPr>
              <a:t>, </a:t>
            </a:r>
            <a:r>
              <a:rPr lang="en-US" sz="3600" dirty="0" err="1" smtClean="0">
                <a:latin typeface="Comic Sans MS" pitchFamily="66" charset="0"/>
              </a:rPr>
              <a:t>sifat</a:t>
            </a:r>
            <a:r>
              <a:rPr lang="en-US" sz="3600" dirty="0" smtClean="0">
                <a:latin typeface="Comic Sans MS" pitchFamily="66" charset="0"/>
              </a:rPr>
              <a:t>, </a:t>
            </a:r>
            <a:r>
              <a:rPr lang="en-US" sz="3600" dirty="0" err="1" smtClean="0">
                <a:latin typeface="Comic Sans MS" pitchFamily="66" charset="0"/>
              </a:rPr>
              <a:t>metode</a:t>
            </a:r>
            <a:r>
              <a:rPr lang="en-US" sz="3600" dirty="0" smtClean="0">
                <a:latin typeface="Comic Sans MS" pitchFamily="66" charset="0"/>
              </a:rPr>
              <a:t>, </a:t>
            </a:r>
            <a:r>
              <a:rPr lang="en-US" sz="3600" dirty="0" err="1" smtClean="0">
                <a:latin typeface="Comic Sans MS" pitchFamily="66" charset="0"/>
              </a:rPr>
              <a:t>dan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batasannya</a:t>
            </a:r>
            <a:r>
              <a:rPr lang="en-US" sz="3600" dirty="0" smtClean="0">
                <a:latin typeface="Comic Sans MS" pitchFamily="66" charset="0"/>
              </a:rPr>
              <a:t>. </a:t>
            </a:r>
            <a:endParaRPr lang="en-US" sz="3600" dirty="0" smtClean="0">
              <a:latin typeface="Comic Sans MS" pitchFamily="66" charset="0"/>
            </a:endParaRPr>
          </a:p>
          <a:p>
            <a:pPr algn="just"/>
            <a:r>
              <a:rPr lang="en-US" sz="3600" dirty="0" err="1" smtClean="0">
                <a:latin typeface="Comic Sans MS" pitchFamily="66" charset="0"/>
              </a:rPr>
              <a:t>Ini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berfokus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pada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proses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mendapatkan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pengetahuan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melalui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komunikasi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dan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bagaimana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pengetahuan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itu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dapat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dibuktikan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kebenarannya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secara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 err="1" smtClean="0">
                <a:latin typeface="Comic Sans MS" pitchFamily="66" charset="0"/>
              </a:rPr>
              <a:t>ilmiah</a:t>
            </a:r>
            <a:r>
              <a:rPr lang="en-US" dirty="0" smtClean="0"/>
              <a:t>. 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 smtClean="0"/>
              <a:t>epistemologi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dalam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ilmu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komunikasi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b="1" dirty="0" err="1" smtClean="0"/>
              <a:t>Sumber</a:t>
            </a:r>
            <a:r>
              <a:rPr lang="en-US" b="1" dirty="0" smtClean="0"/>
              <a:t> </a:t>
            </a:r>
            <a:r>
              <a:rPr lang="en-US" b="1" dirty="0" err="1" smtClean="0"/>
              <a:t>pengetahuan</a:t>
            </a:r>
            <a:r>
              <a:rPr lang="en-US" b="1" dirty="0" smtClean="0"/>
              <a:t>:</a:t>
            </a:r>
            <a:r>
              <a:rPr lang="en-US" dirty="0" smtClean="0"/>
              <a:t> Dari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?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obser-vasi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(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), </a:t>
            </a:r>
            <a:r>
              <a:rPr lang="en-US" dirty="0" err="1" smtClean="0"/>
              <a:t>teori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penga-laman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b="1" dirty="0" err="1" smtClean="0"/>
              <a:t>Metode</a:t>
            </a:r>
            <a:r>
              <a:rPr lang="en-US" b="1" dirty="0" smtClean="0"/>
              <a:t> </a:t>
            </a:r>
            <a:r>
              <a:rPr lang="en-US" b="1" dirty="0" err="1" smtClean="0"/>
              <a:t>penelitian</a:t>
            </a:r>
            <a:r>
              <a:rPr lang="en-US" b="1" dirty="0" smtClean="0"/>
              <a:t>:</a:t>
            </a:r>
            <a:r>
              <a:rPr lang="en-US" dirty="0" smtClean="0"/>
              <a:t> </a:t>
            </a:r>
            <a:r>
              <a:rPr lang="en-US" dirty="0" err="1" smtClean="0"/>
              <a:t>Bagai-mana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mengumpulkan</a:t>
            </a:r>
            <a:r>
              <a:rPr lang="en-US" dirty="0" smtClean="0"/>
              <a:t> </a:t>
            </a:r>
            <a:r>
              <a:rPr lang="en-US" dirty="0" err="1" smtClean="0"/>
              <a:t>da-ta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komu-nikasi</a:t>
            </a:r>
            <a:r>
              <a:rPr lang="en-US" dirty="0" smtClean="0"/>
              <a:t>?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Contohnya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survei</a:t>
            </a:r>
            <a:r>
              <a:rPr lang="en-US" dirty="0" smtClean="0"/>
              <a:t>, </a:t>
            </a:r>
            <a:r>
              <a:rPr lang="en-US" dirty="0" err="1" smtClean="0"/>
              <a:t>wawancara</a:t>
            </a:r>
            <a:r>
              <a:rPr lang="en-US" dirty="0" smtClean="0"/>
              <a:t>,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eksperimen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177</TotalTime>
  <Words>387</Words>
  <Application>Microsoft Office PowerPoint</Application>
  <PresentationFormat>On-screen Show (4:3)</PresentationFormat>
  <Paragraphs>129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Verve</vt:lpstr>
      <vt:lpstr>Filsafat komunikasi</vt:lpstr>
      <vt:lpstr>Aspek-aspek utama filsafat komunikasi</vt:lpstr>
      <vt:lpstr>Slide 3</vt:lpstr>
      <vt:lpstr>Pertanyaan-pertanyaan dalam Ontologi Komunikasi</vt:lpstr>
      <vt:lpstr>Slide 5</vt:lpstr>
      <vt:lpstr>Implikasi Ontologi</vt:lpstr>
      <vt:lpstr>ontologi dalam ilmu komunikasi</vt:lpstr>
      <vt:lpstr>Epistemologi komunikasi</vt:lpstr>
      <vt:lpstr>epistemologi dalam ilmu komunikasi</vt:lpstr>
      <vt:lpstr>Slide 10</vt:lpstr>
      <vt:lpstr>Aksiologi ilmu komunikasi</vt:lpstr>
      <vt:lpstr>aksiologi dalam ilmu komunikasi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Penjelasan tiap kotak sebagai berikut:</vt:lpstr>
      <vt:lpstr>Slide 21</vt:lpstr>
      <vt:lpstr>Slide 22</vt:lpstr>
      <vt:lpstr>Slide 23</vt:lpstr>
      <vt:lpstr>Slide 24</vt:lpstr>
      <vt:lpstr>Slide 25</vt:lpstr>
      <vt:lpstr>PEMIKIRAN WHITNEY R MUNDT </vt:lpstr>
      <vt:lpstr>Slide 27</vt:lpstr>
      <vt:lpstr>Slide 28</vt:lpstr>
      <vt:lpstr>Slide 29</vt:lpstr>
      <vt:lpstr>Slide 30</vt:lpstr>
      <vt:lpstr>Slide 31</vt:lpstr>
      <vt:lpstr>Slide 32</vt:lpstr>
      <vt:lpstr>Slide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Filsafat komunikasi</dc:title>
  <dc:creator>User</dc:creator>
  <cp:lastModifiedBy>User</cp:lastModifiedBy>
  <cp:revision>21</cp:revision>
  <dcterms:created xsi:type="dcterms:W3CDTF">2025-10-27T04:24:49Z</dcterms:created>
  <dcterms:modified xsi:type="dcterms:W3CDTF">2025-10-27T07:22:36Z</dcterms:modified>
</cp:coreProperties>
</file>